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0"/>
  </p:notesMasterIdLst>
  <p:sldIdLst>
    <p:sldId id="370" r:id="rId2"/>
    <p:sldId id="371" r:id="rId3"/>
    <p:sldId id="378" r:id="rId4"/>
    <p:sldId id="379" r:id="rId5"/>
    <p:sldId id="380" r:id="rId6"/>
    <p:sldId id="392" r:id="rId7"/>
    <p:sldId id="381" r:id="rId8"/>
    <p:sldId id="386" r:id="rId9"/>
    <p:sldId id="420" r:id="rId10"/>
    <p:sldId id="410" r:id="rId11"/>
    <p:sldId id="372" r:id="rId12"/>
    <p:sldId id="388" r:id="rId13"/>
    <p:sldId id="390" r:id="rId14"/>
    <p:sldId id="389" r:id="rId15"/>
    <p:sldId id="374" r:id="rId16"/>
    <p:sldId id="382" r:id="rId17"/>
    <p:sldId id="373" r:id="rId18"/>
    <p:sldId id="383" r:id="rId19"/>
    <p:sldId id="413" r:id="rId20"/>
    <p:sldId id="384" r:id="rId21"/>
    <p:sldId id="387" r:id="rId22"/>
    <p:sldId id="411" r:id="rId23"/>
    <p:sldId id="375" r:id="rId24"/>
    <p:sldId id="376" r:id="rId25"/>
    <p:sldId id="385" r:id="rId26"/>
    <p:sldId id="377" r:id="rId27"/>
    <p:sldId id="404" r:id="rId28"/>
    <p:sldId id="400" r:id="rId29"/>
    <p:sldId id="399" r:id="rId30"/>
    <p:sldId id="401" r:id="rId31"/>
    <p:sldId id="402" r:id="rId32"/>
    <p:sldId id="403" r:id="rId33"/>
    <p:sldId id="405" r:id="rId34"/>
    <p:sldId id="406" r:id="rId35"/>
    <p:sldId id="407" r:id="rId36"/>
    <p:sldId id="408" r:id="rId37"/>
    <p:sldId id="409" r:id="rId38"/>
    <p:sldId id="414" r:id="rId39"/>
    <p:sldId id="393" r:id="rId40"/>
    <p:sldId id="394" r:id="rId41"/>
    <p:sldId id="395" r:id="rId42"/>
    <p:sldId id="396" r:id="rId43"/>
    <p:sldId id="397" r:id="rId44"/>
    <p:sldId id="398" r:id="rId45"/>
    <p:sldId id="412" r:id="rId46"/>
    <p:sldId id="301" r:id="rId47"/>
    <p:sldId id="261" r:id="rId48"/>
    <p:sldId id="262" r:id="rId49"/>
    <p:sldId id="263" r:id="rId50"/>
    <p:sldId id="317" r:id="rId51"/>
    <p:sldId id="319" r:id="rId52"/>
    <p:sldId id="342" r:id="rId53"/>
    <p:sldId id="320" r:id="rId54"/>
    <p:sldId id="343" r:id="rId55"/>
    <p:sldId id="321" r:id="rId56"/>
    <p:sldId id="344" r:id="rId57"/>
    <p:sldId id="322" r:id="rId58"/>
    <p:sldId id="345" r:id="rId59"/>
    <p:sldId id="323" r:id="rId60"/>
    <p:sldId id="346" r:id="rId61"/>
    <p:sldId id="324" r:id="rId62"/>
    <p:sldId id="347" r:id="rId63"/>
    <p:sldId id="325" r:id="rId64"/>
    <p:sldId id="348" r:id="rId65"/>
    <p:sldId id="326" r:id="rId66"/>
    <p:sldId id="349" r:id="rId67"/>
    <p:sldId id="327" r:id="rId68"/>
    <p:sldId id="350" r:id="rId69"/>
    <p:sldId id="328" r:id="rId70"/>
    <p:sldId id="351" r:id="rId71"/>
    <p:sldId id="329" r:id="rId72"/>
    <p:sldId id="352" r:id="rId73"/>
    <p:sldId id="330" r:id="rId74"/>
    <p:sldId id="353" r:id="rId75"/>
    <p:sldId id="302" r:id="rId76"/>
    <p:sldId id="264" r:id="rId77"/>
    <p:sldId id="265" r:id="rId78"/>
    <p:sldId id="331" r:id="rId79"/>
    <p:sldId id="333" r:id="rId80"/>
    <p:sldId id="354" r:id="rId81"/>
    <p:sldId id="334" r:id="rId82"/>
    <p:sldId id="355" r:id="rId83"/>
    <p:sldId id="335" r:id="rId84"/>
    <p:sldId id="356" r:id="rId85"/>
    <p:sldId id="336" r:id="rId86"/>
    <p:sldId id="357" r:id="rId87"/>
    <p:sldId id="337" r:id="rId88"/>
    <p:sldId id="358" r:id="rId89"/>
    <p:sldId id="338" r:id="rId90"/>
    <p:sldId id="359" r:id="rId91"/>
    <p:sldId id="303" r:id="rId92"/>
    <p:sldId id="266" r:id="rId93"/>
    <p:sldId id="267" r:id="rId94"/>
    <p:sldId id="268" r:id="rId95"/>
    <p:sldId id="316" r:id="rId96"/>
    <p:sldId id="291" r:id="rId97"/>
    <p:sldId id="360" r:id="rId98"/>
    <p:sldId id="292" r:id="rId99"/>
    <p:sldId id="361" r:id="rId100"/>
    <p:sldId id="293" r:id="rId101"/>
    <p:sldId id="362" r:id="rId102"/>
    <p:sldId id="294" r:id="rId103"/>
    <p:sldId id="363" r:id="rId104"/>
    <p:sldId id="295" r:id="rId105"/>
    <p:sldId id="364" r:id="rId106"/>
    <p:sldId id="296" r:id="rId107"/>
    <p:sldId id="365" r:id="rId108"/>
    <p:sldId id="297" r:id="rId109"/>
    <p:sldId id="366" r:id="rId110"/>
    <p:sldId id="298" r:id="rId111"/>
    <p:sldId id="367" r:id="rId112"/>
    <p:sldId id="299" r:id="rId113"/>
    <p:sldId id="368" r:id="rId114"/>
    <p:sldId id="300" r:id="rId115"/>
    <p:sldId id="369" r:id="rId116"/>
    <p:sldId id="415" r:id="rId117"/>
    <p:sldId id="416" r:id="rId118"/>
    <p:sldId id="417" r:id="rId119"/>
    <p:sldId id="418" r:id="rId120"/>
    <p:sldId id="419" r:id="rId121"/>
    <p:sldId id="421" r:id="rId122"/>
    <p:sldId id="305" r:id="rId123"/>
    <p:sldId id="257" r:id="rId124"/>
    <p:sldId id="258" r:id="rId125"/>
    <p:sldId id="307" r:id="rId126"/>
    <p:sldId id="308" r:id="rId127"/>
    <p:sldId id="309" r:id="rId128"/>
    <p:sldId id="310" r:id="rId1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BB56"/>
    <a:srgbClr val="30361B"/>
    <a:srgbClr val="5BF35F"/>
    <a:srgbClr val="2CB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showGuides="1">
      <p:cViewPr varScale="1">
        <p:scale>
          <a:sx n="72" d="100"/>
          <a:sy n="72" d="100"/>
        </p:scale>
        <p:origin x="57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074281-09B9-4B40-9F3F-3FFF22973DE2}" type="datetimeFigureOut">
              <a:rPr lang="es-CO" smtClean="0"/>
              <a:t>9/04/2022</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4B8E41-1FB8-42DC-93BA-42B74EAFFF92}" type="slidenum">
              <a:rPr lang="es-CO" smtClean="0"/>
              <a:t>‹Nº›</a:t>
            </a:fld>
            <a:endParaRPr lang="es-CO"/>
          </a:p>
        </p:txBody>
      </p:sp>
    </p:spTree>
    <p:extLst>
      <p:ext uri="{BB962C8B-B14F-4D97-AF65-F5344CB8AC3E}">
        <p14:creationId xmlns:p14="http://schemas.microsoft.com/office/powerpoint/2010/main" val="558662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30EBA913-A279-4153-9618-4431AC41F113}" type="slidenum">
              <a:rPr lang="es-ES" smtClean="0"/>
              <a:t>44</a:t>
            </a:fld>
            <a:endParaRPr lang="es-ES"/>
          </a:p>
        </p:txBody>
      </p:sp>
    </p:spTree>
    <p:extLst>
      <p:ext uri="{BB962C8B-B14F-4D97-AF65-F5344CB8AC3E}">
        <p14:creationId xmlns:p14="http://schemas.microsoft.com/office/powerpoint/2010/main" val="29276312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33821" y="5569155"/>
            <a:ext cx="1462235" cy="1055694"/>
          </a:xfrm>
          <a:prstGeom prst="rect">
            <a:avLst/>
          </a:prstGeom>
        </p:spPr>
      </p:pic>
    </p:spTree>
    <p:extLst>
      <p:ext uri="{BB962C8B-B14F-4D97-AF65-F5344CB8AC3E}">
        <p14:creationId xmlns:p14="http://schemas.microsoft.com/office/powerpoint/2010/main" val="1274447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33821" y="5569155"/>
            <a:ext cx="1462235" cy="1055694"/>
          </a:xfrm>
          <a:prstGeom prst="rect">
            <a:avLst/>
          </a:prstGeom>
        </p:spPr>
      </p:pic>
      <p:pic>
        <p:nvPicPr>
          <p:cNvPr id="8" name="Imagen 7"/>
          <p:cNvPicPr>
            <a:picLocks noChangeAspect="1"/>
          </p:cNvPicPr>
          <p:nvPr userDrawn="1"/>
        </p:nvPicPr>
        <p:blipFill rotWithShape="1">
          <a:blip r:embed="rId3">
            <a:extLst>
              <a:ext uri="{28A0092B-C50C-407E-A947-70E740481C1C}">
                <a14:useLocalDpi xmlns:a14="http://schemas.microsoft.com/office/drawing/2010/main" val="0"/>
              </a:ext>
            </a:extLst>
          </a:blip>
          <a:srcRect r="79080"/>
          <a:stretch/>
        </p:blipFill>
        <p:spPr>
          <a:xfrm>
            <a:off x="88127" y="363558"/>
            <a:ext cx="2289492" cy="6156000"/>
          </a:xfrm>
          <a:prstGeom prst="rect">
            <a:avLst/>
          </a:prstGeom>
        </p:spPr>
      </p:pic>
    </p:spTree>
    <p:extLst>
      <p:ext uri="{BB962C8B-B14F-4D97-AF65-F5344CB8AC3E}">
        <p14:creationId xmlns:p14="http://schemas.microsoft.com/office/powerpoint/2010/main" val="3928981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pic>
        <p:nvPicPr>
          <p:cNvPr id="7" name="Imagen 6"/>
          <p:cNvPicPr>
            <a:picLocks noChangeAspect="1"/>
          </p:cNvPicPr>
          <p:nvPr userDrawn="1"/>
        </p:nvPicPr>
        <p:blipFill rotWithShape="1">
          <a:blip r:embed="rId2">
            <a:extLst>
              <a:ext uri="{28A0092B-C50C-407E-A947-70E740481C1C}">
                <a14:useLocalDpi xmlns:a14="http://schemas.microsoft.com/office/drawing/2010/main" val="0"/>
              </a:ext>
            </a:extLst>
          </a:blip>
          <a:srcRect r="79409"/>
          <a:stretch/>
        </p:blipFill>
        <p:spPr>
          <a:xfrm>
            <a:off x="0" y="132203"/>
            <a:ext cx="2385325" cy="6516000"/>
          </a:xfrm>
          <a:prstGeom prst="rect">
            <a:avLst/>
          </a:prstGeom>
        </p:spPr>
      </p:pic>
      <p:pic>
        <p:nvPicPr>
          <p:cNvPr id="8" name="Imagen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33821" y="5569155"/>
            <a:ext cx="1462235" cy="1055694"/>
          </a:xfrm>
          <a:prstGeom prst="rect">
            <a:avLst/>
          </a:prstGeom>
        </p:spPr>
      </p:pic>
    </p:spTree>
    <p:extLst>
      <p:ext uri="{BB962C8B-B14F-4D97-AF65-F5344CB8AC3E}">
        <p14:creationId xmlns:p14="http://schemas.microsoft.com/office/powerpoint/2010/main" val="2164596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090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Tree>
    <p:extLst>
      <p:ext uri="{BB962C8B-B14F-4D97-AF65-F5344CB8AC3E}">
        <p14:creationId xmlns:p14="http://schemas.microsoft.com/office/powerpoint/2010/main" val="917175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2568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6667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867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CFFC6608-5E50-45C0-AA03-AA9DA8834607}" type="datetimeFigureOut">
              <a:rPr lang="en-US" smtClean="0"/>
              <a:t>4/9/2022</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5E60BD71-6F5B-4BAB-8E97-4B6D51ECF8C0}" type="slidenum">
              <a:rPr lang="en-US" smtClean="0"/>
              <a:t>‹Nº›</a:t>
            </a:fld>
            <a:endParaRPr lang="en-US"/>
          </a:p>
        </p:txBody>
      </p:sp>
    </p:spTree>
    <p:extLst>
      <p:ext uri="{BB962C8B-B14F-4D97-AF65-F5344CB8AC3E}">
        <p14:creationId xmlns:p14="http://schemas.microsoft.com/office/powerpoint/2010/main" val="3034212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3712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2.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12.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24000" cy="6876000"/>
          </a:xfrm>
          <a:prstGeom prst="rect">
            <a:avLst/>
          </a:prstGeom>
        </p:spPr>
      </p:pic>
    </p:spTree>
    <p:extLst>
      <p:ext uri="{BB962C8B-B14F-4D97-AF65-F5344CB8AC3E}">
        <p14:creationId xmlns:p14="http://schemas.microsoft.com/office/powerpoint/2010/main" val="2492478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8C8892DC-D268-4C6E-94C0-AE645BAA84FC}"/>
              </a:ext>
            </a:extLst>
          </p:cNvPr>
          <p:cNvSpPr txBox="1">
            <a:spLocks/>
          </p:cNvSpPr>
          <p:nvPr/>
        </p:nvSpPr>
        <p:spPr>
          <a:xfrm>
            <a:off x="2104860" y="2295525"/>
            <a:ext cx="9901610"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latin typeface="Arial" panose="020B0604020202020204" pitchFamily="34" charset="0"/>
                <a:cs typeface="Arial" panose="020B0604020202020204" pitchFamily="34" charset="0"/>
              </a:rPr>
              <a:t>2. </a:t>
            </a:r>
            <a:r>
              <a:rPr lang="en-US" b="1" dirty="0" err="1">
                <a:latin typeface="Arial" panose="020B0604020202020204" pitchFamily="34" charset="0"/>
                <a:cs typeface="Arial" panose="020B0604020202020204" pitchFamily="34" charset="0"/>
              </a:rPr>
              <a:t>PROCESO</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PARTICIPATIVO</a:t>
            </a:r>
            <a:r>
              <a:rPr lang="en-US" b="1" dirty="0">
                <a:latin typeface="Arial" panose="020B0604020202020204" pitchFamily="34" charset="0"/>
                <a:cs typeface="Arial" panose="020B0604020202020204" pitchFamily="34" charset="0"/>
              </a:rPr>
              <a:t> CON </a:t>
            </a:r>
            <a:r>
              <a:rPr lang="en-US" b="1" dirty="0" err="1">
                <a:latin typeface="Arial" panose="020B0604020202020204" pitchFamily="34" charset="0"/>
                <a:cs typeface="Arial" panose="020B0604020202020204" pitchFamily="34" charset="0"/>
              </a:rPr>
              <a:t>LÍDERES</a:t>
            </a:r>
            <a:endParaRPr lang="en-US" b="1" dirty="0">
              <a:latin typeface="Arial" panose="020B0604020202020204" pitchFamily="34" charset="0"/>
              <a:cs typeface="Arial" panose="020B0604020202020204" pitchFamily="34" charset="0"/>
            </a:endParaRPr>
          </a:p>
          <a:p>
            <a:pPr algn="ctr"/>
            <a:r>
              <a:rPr lang="en-US" b="1" dirty="0">
                <a:latin typeface="Arial" panose="020B0604020202020204" pitchFamily="34" charset="0"/>
                <a:cs typeface="Arial" panose="020B0604020202020204" pitchFamily="34" charset="0"/>
              </a:rPr>
              <a:t> DEL </a:t>
            </a:r>
            <a:r>
              <a:rPr lang="en-US" b="1" dirty="0" err="1">
                <a:latin typeface="Arial" panose="020B0604020202020204" pitchFamily="34" charset="0"/>
                <a:cs typeface="Arial" panose="020B0604020202020204" pitchFamily="34" charset="0"/>
              </a:rPr>
              <a:t>ÁREA</a:t>
            </a:r>
            <a:r>
              <a:rPr lang="en-US" b="1" dirty="0">
                <a:latin typeface="Arial" panose="020B0604020202020204" pitchFamily="34" charset="0"/>
                <a:cs typeface="Arial" panose="020B0604020202020204" pitchFamily="34" charset="0"/>
              </a:rPr>
              <a:t> DE </a:t>
            </a:r>
            <a:r>
              <a:rPr lang="en-US" b="1" dirty="0" err="1">
                <a:latin typeface="Arial" panose="020B0604020202020204" pitchFamily="34" charset="0"/>
                <a:cs typeface="Arial" panose="020B0604020202020204" pitchFamily="34" charset="0"/>
              </a:rPr>
              <a:t>INFLUENCIA</a:t>
            </a:r>
            <a:r>
              <a:rPr lang="en-US" b="1" dirty="0">
                <a:latin typeface="Arial" panose="020B0604020202020204" pitchFamily="34" charset="0"/>
                <a:cs typeface="Arial" panose="020B0604020202020204" pitchFamily="34" charset="0"/>
              </a:rPr>
              <a:t> DEL PROYECTO</a:t>
            </a:r>
          </a:p>
        </p:txBody>
      </p:sp>
    </p:spTree>
    <p:extLst>
      <p:ext uri="{BB962C8B-B14F-4D97-AF65-F5344CB8AC3E}">
        <p14:creationId xmlns:p14="http://schemas.microsoft.com/office/powerpoint/2010/main" val="38884272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585668081"/>
              </p:ext>
            </p:extLst>
          </p:nvPr>
        </p:nvGraphicFramePr>
        <p:xfrm>
          <a:off x="2439625" y="1127289"/>
          <a:ext cx="8128000" cy="438848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 contratación de mano de obra local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03</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Implementar un programa de generación de empleo directo e indirecto que contribuya con el desarrollo económico y social de la población del área de influencia.</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Divulgar la oferta laboral que ofrece el proyecto garantizando el acceso a la información de las comunidades existentes en el área de influencia con dos (2) meses de anticipación a su construcción y mediante mensajes claros difundidos a través de los tres (3) medios de mayor influencia en el territorio (prensa, radio, llamadas telefónicas, avisos parroquiales, reuniones, entre otras).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Seleccionar y vincular al menos el 20% de la mano de obra no calificada de las unidades territoriales del área de influencia del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Conciliar los cronogramas de contratación de personal con al menos el 70% de los propietarios y actores económicos de la zona.</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a:t>
                      </a:r>
                      <a:r>
                        <a:rPr lang="es-ES" sz="1400" b="1" baseline="0">
                          <a:latin typeface="Arial" panose="020B0604020202020204" pitchFamily="34" charset="0"/>
                          <a:cs typeface="Arial" panose="020B0604020202020204" pitchFamily="34" charset="0"/>
                        </a:rPr>
                        <a:t> </a:t>
                      </a:r>
                      <a:r>
                        <a:rPr lang="es-ES" sz="1400" b="0" baseline="0">
                          <a:latin typeface="Arial" panose="020B0604020202020204" pitchFamily="34" charset="0"/>
                          <a:cs typeface="Arial" panose="020B0604020202020204" pitchFamily="34" charset="0"/>
                        </a:rPr>
                        <a:t>los costos de este plan de Manejo se encuentran contenidos en el presupuesto de las actividades de construcción del proyecto.</a:t>
                      </a: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326168207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27546685"/>
              </p:ext>
            </p:extLst>
          </p:nvPr>
        </p:nvGraphicFramePr>
        <p:xfrm>
          <a:off x="3360144" y="1983036"/>
          <a:ext cx="6632154" cy="2787267"/>
        </p:xfrm>
        <a:graphic>
          <a:graphicData uri="http://schemas.openxmlformats.org/drawingml/2006/table">
            <a:tbl>
              <a:tblPr firstRow="1" firstCol="1" bandRow="1">
                <a:tableStyleId>{5940675A-B579-460E-94D1-54222C63F5DA}</a:tableStyleId>
              </a:tblPr>
              <a:tblGrid>
                <a:gridCol w="6632154">
                  <a:extLst>
                    <a:ext uri="{9D8B030D-6E8A-4147-A177-3AD203B41FA5}">
                      <a16:colId xmlns:a16="http://schemas.microsoft.com/office/drawing/2014/main" val="984178089"/>
                    </a:ext>
                  </a:extLst>
                </a:gridCol>
              </a:tblGrid>
              <a:tr h="274801">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715120913"/>
                  </a:ext>
                </a:extLst>
              </a:tr>
              <a:tr h="2512466">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Presión demográfica derivada del proyecto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Afectación a piezas del patrimonio arqueológico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Generación de expectativas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Generación de empleo (+)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Demanda de bienes y servicios locales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las actividades económicas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Molestias a la comunidad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177604849"/>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051689527"/>
              </p:ext>
            </p:extLst>
          </p:nvPr>
        </p:nvGraphicFramePr>
        <p:xfrm>
          <a:off x="3360144" y="1612196"/>
          <a:ext cx="6632154" cy="370840"/>
        </p:xfrm>
        <a:graphic>
          <a:graphicData uri="http://schemas.openxmlformats.org/drawingml/2006/table">
            <a:tbl>
              <a:tblPr firstRow="1" bandRow="1">
                <a:tableStyleId>{5940675A-B579-460E-94D1-54222C63F5DA}</a:tableStyleId>
              </a:tblPr>
              <a:tblGrid>
                <a:gridCol w="5177928">
                  <a:extLst>
                    <a:ext uri="{9D8B030D-6E8A-4147-A177-3AD203B41FA5}">
                      <a16:colId xmlns:a16="http://schemas.microsoft.com/office/drawing/2014/main" val="320109219"/>
                    </a:ext>
                  </a:extLst>
                </a:gridCol>
                <a:gridCol w="1454226">
                  <a:extLst>
                    <a:ext uri="{9D8B030D-6E8A-4147-A177-3AD203B41FA5}">
                      <a16:colId xmlns:a16="http://schemas.microsoft.com/office/drawing/2014/main" val="208772219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 contratación de mano de obra local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03</a:t>
                      </a:r>
                    </a:p>
                  </a:txBody>
                  <a:tcPr/>
                </a:tc>
                <a:extLst>
                  <a:ext uri="{0D108BD9-81ED-4DB2-BD59-A6C34878D82A}">
                    <a16:rowId xmlns:a16="http://schemas.microsoft.com/office/drawing/2014/main" val="1378002886"/>
                  </a:ext>
                </a:extLst>
              </a:tr>
            </a:tbl>
          </a:graphicData>
        </a:graphic>
      </p:graphicFrame>
    </p:spTree>
    <p:extLst>
      <p:ext uri="{BB962C8B-B14F-4D97-AF65-F5344CB8AC3E}">
        <p14:creationId xmlns:p14="http://schemas.microsoft.com/office/powerpoint/2010/main" val="341003672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38848249"/>
              </p:ext>
            </p:extLst>
          </p:nvPr>
        </p:nvGraphicFramePr>
        <p:xfrm>
          <a:off x="2582844" y="1303560"/>
          <a:ext cx="8128000" cy="360172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capacitación ambiental al personal de obra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04</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Capacitar al personal de obra en temas ambientales, manejo adecuado de residuos sólidos, uso eficiente y ahorro del agua, participación, arqueología preventiva, cuidado de fauna y flora, para que su formación contribuya con las buenas prácticas ambientales y sociales en las fases de construcción, operación y </a:t>
                      </a:r>
                      <a:r>
                        <a:rPr lang="es-ES" sz="1400" err="1">
                          <a:latin typeface="Arial" panose="020B0604020202020204" pitchFamily="34" charset="0"/>
                          <a:cs typeface="Arial" panose="020B0604020202020204" pitchFamily="34" charset="0"/>
                        </a:rPr>
                        <a:t>desmantelameinto</a:t>
                      </a:r>
                      <a:r>
                        <a:rPr lang="es-ES" sz="1400">
                          <a:latin typeface="Arial" panose="020B0604020202020204" pitchFamily="34" charset="0"/>
                          <a:cs typeface="Arial" panose="020B0604020202020204" pitchFamily="34" charset="0"/>
                        </a:rPr>
                        <a:t> y abandono.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Capacitar al 100% del personal vinculado respecto a los protocolos sociales y ambientales, uso eficiente y ahorro del agua, gestión adecuada de los residuos sólidos, el adecuado manejo de la oferta ambiental, bioingeniería, la atención al usuario, el trato con la comunidad y el manejo de piezas del patrimonio arqueológico, con aprobación de un examen de suficiencia de al menos el 70% de los participantes.</a:t>
                      </a: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78.233.615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9466123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050407394"/>
              </p:ext>
            </p:extLst>
          </p:nvPr>
        </p:nvGraphicFramePr>
        <p:xfrm>
          <a:off x="2757353" y="1219994"/>
          <a:ext cx="7367148" cy="4770120"/>
        </p:xfrm>
        <a:graphic>
          <a:graphicData uri="http://schemas.openxmlformats.org/drawingml/2006/table">
            <a:tbl>
              <a:tblPr firstRow="1" firstCol="1" bandRow="1">
                <a:tableStyleId>{5940675A-B579-460E-94D1-54222C63F5DA}</a:tableStyleId>
              </a:tblPr>
              <a:tblGrid>
                <a:gridCol w="7367148">
                  <a:extLst>
                    <a:ext uri="{9D8B030D-6E8A-4147-A177-3AD203B41FA5}">
                      <a16:colId xmlns:a16="http://schemas.microsoft.com/office/drawing/2014/main" val="3337213976"/>
                    </a:ext>
                  </a:extLst>
                </a:gridCol>
              </a:tblGrid>
              <a:tr h="0">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550023993"/>
                  </a:ext>
                </a:extLst>
              </a:tr>
              <a:tr h="0">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Presión demográfica derivada del proyecto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Afectación a piezas del patrimonio arqueológico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Generación de expectativas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Demanda de bienes y servicios locales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las actividades económicas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Molestias a la comunidad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las condiciones de estabilidad de taludes, laderas y procesos erosivos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al tránsito y movilidad (motorizado y no motorizado)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los niveles de ruido ambiental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en los niveles de contaminación atmosférica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Variación en las propiedades visuales para las unidades del paisaje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Generación de residuos sólidos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a las coberturas vegetales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Incremento de los fenómenos de ahuyentamiento de fauna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a la conectividad ecológica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Modificación al hábitat de fauna terrestre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442207493"/>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2147533837"/>
              </p:ext>
            </p:extLst>
          </p:nvPr>
        </p:nvGraphicFramePr>
        <p:xfrm>
          <a:off x="2757353" y="849154"/>
          <a:ext cx="7367148" cy="370840"/>
        </p:xfrm>
        <a:graphic>
          <a:graphicData uri="http://schemas.openxmlformats.org/drawingml/2006/table">
            <a:tbl>
              <a:tblPr firstRow="1" bandRow="1">
                <a:tableStyleId>{5940675A-B579-460E-94D1-54222C63F5DA}</a:tableStyleId>
              </a:tblPr>
              <a:tblGrid>
                <a:gridCol w="5824787">
                  <a:extLst>
                    <a:ext uri="{9D8B030D-6E8A-4147-A177-3AD203B41FA5}">
                      <a16:colId xmlns:a16="http://schemas.microsoft.com/office/drawing/2014/main" val="2222489174"/>
                    </a:ext>
                  </a:extLst>
                </a:gridCol>
                <a:gridCol w="1542361">
                  <a:extLst>
                    <a:ext uri="{9D8B030D-6E8A-4147-A177-3AD203B41FA5}">
                      <a16:colId xmlns:a16="http://schemas.microsoft.com/office/drawing/2014/main" val="3275727527"/>
                    </a:ext>
                  </a:extLst>
                </a:gridCol>
              </a:tblGrid>
              <a:tr h="370840">
                <a:tc>
                  <a:txBody>
                    <a:bodyPr/>
                    <a:lstStyle/>
                    <a:p>
                      <a:pPr algn="ctr"/>
                      <a:r>
                        <a:rPr lang="es-ES" sz="1400">
                          <a:latin typeface="Arial" panose="020B0604020202020204" pitchFamily="34" charset="0"/>
                          <a:cs typeface="Arial" panose="020B0604020202020204" pitchFamily="34" charset="0"/>
                        </a:rPr>
                        <a:t>Programa de capacitación ambiental al personal de obra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04</a:t>
                      </a:r>
                    </a:p>
                  </a:txBody>
                  <a:tcPr/>
                </a:tc>
                <a:extLst>
                  <a:ext uri="{0D108BD9-81ED-4DB2-BD59-A6C34878D82A}">
                    <a16:rowId xmlns:a16="http://schemas.microsoft.com/office/drawing/2014/main" val="2550772300"/>
                  </a:ext>
                </a:extLst>
              </a:tr>
            </a:tbl>
          </a:graphicData>
        </a:graphic>
      </p:graphicFrame>
    </p:spTree>
    <p:extLst>
      <p:ext uri="{BB962C8B-B14F-4D97-AF65-F5344CB8AC3E}">
        <p14:creationId xmlns:p14="http://schemas.microsoft.com/office/powerpoint/2010/main" val="53374943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621428690"/>
              </p:ext>
            </p:extLst>
          </p:nvPr>
        </p:nvGraphicFramePr>
        <p:xfrm>
          <a:off x="2296405" y="356109"/>
          <a:ext cx="8128000" cy="6165305"/>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200">
                          <a:latin typeface="Arial" panose="020B0604020202020204" pitchFamily="34" charset="0"/>
                          <a:cs typeface="Arial" panose="020B0604020202020204" pitchFamily="34" charset="0"/>
                        </a:rPr>
                        <a:t>Programa de manejo a daños a terceros </a:t>
                      </a:r>
                    </a:p>
                  </a:txBody>
                  <a:tcPr/>
                </a:tc>
                <a:tc>
                  <a:txBody>
                    <a:bodyPr/>
                    <a:lstStyle/>
                    <a:p>
                      <a:r>
                        <a:rPr lang="es-CO" sz="1200">
                          <a:latin typeface="Arial" panose="020B0604020202020204" pitchFamily="34" charset="0"/>
                          <a:cs typeface="Arial" panose="020B0604020202020204" pitchFamily="34" charset="0"/>
                        </a:rPr>
                        <a:t>PMA-MS 05</a:t>
                      </a:r>
                    </a:p>
                  </a:txBody>
                  <a:tcPr/>
                </a:tc>
                <a:extLst>
                  <a:ext uri="{0D108BD9-81ED-4DB2-BD59-A6C34878D82A}">
                    <a16:rowId xmlns:a16="http://schemas.microsoft.com/office/drawing/2014/main" val="363110898"/>
                  </a:ext>
                </a:extLst>
              </a:tr>
              <a:tr h="297619">
                <a:tc gridSpan="2">
                  <a:txBody>
                    <a:bodyPr/>
                    <a:lstStyle/>
                    <a:p>
                      <a:r>
                        <a:rPr lang="es-ES" sz="1200" b="1">
                          <a:latin typeface="Arial" panose="020B0604020202020204" pitchFamily="34" charset="0"/>
                          <a:cs typeface="Arial" panose="020B0604020202020204" pitchFamily="34" charset="0"/>
                        </a:rPr>
                        <a:t>Objetivo</a:t>
                      </a:r>
                      <a:r>
                        <a:rPr lang="es-ES" sz="12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200">
                          <a:latin typeface="Arial" panose="020B0604020202020204" pitchFamily="34" charset="0"/>
                          <a:cs typeface="Arial" panose="020B0604020202020204" pitchFamily="34" charset="0"/>
                        </a:rPr>
                        <a:t>Prevenir, mitigar, corregir y/o compensar los daños a terceros (infraestructura pública o privada) ocasionados por las actividades del proyecto durante las etapas de construcción y desmantelamiento y abandono de la obra.</a:t>
                      </a:r>
                    </a:p>
                    <a:p>
                      <a:r>
                        <a:rPr lang="es-ES" sz="1200">
                          <a:latin typeface="Arial" panose="020B0604020202020204" pitchFamily="34" charset="0"/>
                          <a:cs typeface="Arial" panose="020B0604020202020204" pitchFamily="34" charset="0"/>
                        </a:rPr>
                        <a:t>Establecer lineamientos para la entrega de infraestructura vial y uso de las servidumbres del proyecto una vez se realice su desmantelamiento y abandono.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2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200">
                          <a:latin typeface="Arial" panose="020B0604020202020204" pitchFamily="34" charset="0"/>
                          <a:cs typeface="Arial" panose="020B0604020202020204" pitchFamily="34" charset="0"/>
                        </a:rPr>
                        <a:t>Informar al 100% de los propietarios, organizaciones comunitarias e instituciones encargadas de la infraestructura pública o privada cercana a las obras civiles del proyecto los alcances de las obras, los posibles impactos, los Planes de Manejo Ambiental y el mecanismo de atención de preguntas, quejas, reclamos y solicitudes (PQRS).</a:t>
                      </a:r>
                    </a:p>
                    <a:p>
                      <a:pPr marL="285750" indent="-285750">
                        <a:buFont typeface="Arial" panose="020B0604020202020204" pitchFamily="34" charset="0"/>
                        <a:buChar char="•"/>
                      </a:pPr>
                      <a:r>
                        <a:rPr lang="es-ES" sz="1200">
                          <a:latin typeface="Arial" panose="020B0604020202020204" pitchFamily="34" charset="0"/>
                          <a:cs typeface="Arial" panose="020B0604020202020204" pitchFamily="34" charset="0"/>
                        </a:rPr>
                        <a:t>Concertar con el 100% de los propietarios las estrategias de compensación de infraestructura productiva afectada por las obras del proyecto.</a:t>
                      </a:r>
                    </a:p>
                    <a:p>
                      <a:pPr marL="285750" indent="-285750">
                        <a:buFont typeface="Arial" panose="020B0604020202020204" pitchFamily="34" charset="0"/>
                        <a:buChar char="•"/>
                      </a:pPr>
                      <a:r>
                        <a:rPr lang="es-ES" sz="1200">
                          <a:latin typeface="Arial" panose="020B0604020202020204" pitchFamily="34" charset="0"/>
                          <a:cs typeface="Arial" panose="020B0604020202020204" pitchFamily="34" charset="0"/>
                        </a:rPr>
                        <a:t>Determinar, mediante actas de vecindad y entorno, el estado inicial del 100% de la infraestructura pública y privada que puede verse afectada por la construcción del proyecto.</a:t>
                      </a:r>
                    </a:p>
                    <a:p>
                      <a:pPr marL="285750" indent="-285750">
                        <a:buFont typeface="Arial" panose="020B0604020202020204" pitchFamily="34" charset="0"/>
                        <a:buChar char="•"/>
                      </a:pPr>
                      <a:r>
                        <a:rPr lang="es-ES" sz="1200">
                          <a:latin typeface="Arial" panose="020B0604020202020204" pitchFamily="34" charset="0"/>
                          <a:cs typeface="Arial" panose="020B0604020202020204" pitchFamily="34" charset="0"/>
                        </a:rPr>
                        <a:t>Revisar periódicamente (al menos cada mes o cuando una situación extraordinaria lo amerite) la infraestructura identificada en la zona y registrar si se han producido afectaciones en la infraestructura pública o privada por la construcción del proyecto.</a:t>
                      </a:r>
                    </a:p>
                    <a:p>
                      <a:pPr marL="285750" indent="-285750">
                        <a:buFont typeface="Arial" panose="020B0604020202020204" pitchFamily="34" charset="0"/>
                        <a:buChar char="•"/>
                      </a:pPr>
                      <a:r>
                        <a:rPr lang="es-ES" sz="1200">
                          <a:latin typeface="Arial" panose="020B0604020202020204" pitchFamily="34" charset="0"/>
                          <a:cs typeface="Arial" panose="020B0604020202020204" pitchFamily="34" charset="0"/>
                        </a:rPr>
                        <a:t>Mitigar, corregir o compensar el 100% de las afectaciones generadas por las obras civiles del proyecto sobre la infraestructura pública y privada, si se determina que la afectación es realizada directa o indirectamente por la construcción de las obras o la circulación de maquinaria del proyecto.</a:t>
                      </a:r>
                    </a:p>
                    <a:p>
                      <a:pPr marL="285750" indent="-285750">
                        <a:buFont typeface="Arial" panose="020B0604020202020204" pitchFamily="34" charset="0"/>
                        <a:buChar char="•"/>
                      </a:pPr>
                      <a:r>
                        <a:rPr lang="es-ES" sz="1200">
                          <a:latin typeface="Arial" panose="020B0604020202020204" pitchFamily="34" charset="0"/>
                          <a:cs typeface="Arial" panose="020B0604020202020204" pitchFamily="34" charset="0"/>
                        </a:rPr>
                        <a:t>Obtener paz y salvo de daños que ocasione el contratista de construcción para el 100% de predios por fuera de las áreas de servidumbre, una vez finalizadas las actividades de obra en el predio.</a:t>
                      </a:r>
                    </a:p>
                    <a:p>
                      <a:pPr marL="285750" indent="-285750">
                        <a:buFont typeface="Arial" panose="020B0604020202020204" pitchFamily="34" charset="0"/>
                        <a:buChar char="•"/>
                      </a:pPr>
                      <a:r>
                        <a:rPr lang="es-ES" sz="1200">
                          <a:latin typeface="Arial" panose="020B0604020202020204" pitchFamily="34" charset="0"/>
                          <a:cs typeface="Arial" panose="020B0604020202020204" pitchFamily="34" charset="0"/>
                        </a:rPr>
                        <a:t>Mitigar y corregir el 100% de las afectaciones a la infraestructura de los Centros Educativos Rurales La Placeta, Mazotes y Los Cedros.</a:t>
                      </a:r>
                    </a:p>
                    <a:p>
                      <a:pPr marL="285750" indent="-285750">
                        <a:buFont typeface="Arial" panose="020B0604020202020204" pitchFamily="34" charset="0"/>
                        <a:buChar char="•"/>
                      </a:pPr>
                      <a:r>
                        <a:rPr lang="es-ES" sz="1200">
                          <a:latin typeface="Arial" panose="020B0604020202020204" pitchFamily="34" charset="0"/>
                          <a:cs typeface="Arial" panose="020B0604020202020204" pitchFamily="34" charset="0"/>
                        </a:rPr>
                        <a:t>Realizar entrega del 100% de las obras viales del proyecto a la administración municipal o propietarios del área de influencia para su gestión posterior a la fase de desmantelamiento y abandono.</a:t>
                      </a:r>
                    </a:p>
                    <a:p>
                      <a:pPr marL="0" indent="0">
                        <a:buFont typeface="Arial" panose="020B0604020202020204" pitchFamily="34" charset="0"/>
                        <a:buNone/>
                      </a:pPr>
                      <a:endParaRPr lang="es-ES" sz="12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a:latin typeface="Arial" panose="020B0604020202020204" pitchFamily="34" charset="0"/>
                          <a:cs typeface="Arial" panose="020B0604020202020204" pitchFamily="34" charset="0"/>
                        </a:rPr>
                        <a:t>Valor: $81.927.579 (costo</a:t>
                      </a:r>
                      <a:r>
                        <a:rPr lang="es-ES" sz="12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59509792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092641628"/>
              </p:ext>
            </p:extLst>
          </p:nvPr>
        </p:nvGraphicFramePr>
        <p:xfrm>
          <a:off x="3789803" y="2203374"/>
          <a:ext cx="5854164" cy="2392372"/>
        </p:xfrm>
        <a:graphic>
          <a:graphicData uri="http://schemas.openxmlformats.org/drawingml/2006/table">
            <a:tbl>
              <a:tblPr firstRow="1" firstCol="1" bandRow="1">
                <a:tableStyleId>{5940675A-B579-460E-94D1-54222C63F5DA}</a:tableStyleId>
              </a:tblPr>
              <a:tblGrid>
                <a:gridCol w="5854164">
                  <a:extLst>
                    <a:ext uri="{9D8B030D-6E8A-4147-A177-3AD203B41FA5}">
                      <a16:colId xmlns:a16="http://schemas.microsoft.com/office/drawing/2014/main" val="1776331842"/>
                    </a:ext>
                  </a:extLst>
                </a:gridCol>
              </a:tblGrid>
              <a:tr h="368057">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284189890"/>
                  </a:ext>
                </a:extLst>
              </a:tr>
              <a:tr h="2024315">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las actividades económicas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a predios por la infraestructura del proyecto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Molestias a la comunidad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Afectación a infraestructura pública y privada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595621335"/>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962901482"/>
              </p:ext>
            </p:extLst>
          </p:nvPr>
        </p:nvGraphicFramePr>
        <p:xfrm>
          <a:off x="3789803" y="1832534"/>
          <a:ext cx="5854164" cy="370840"/>
        </p:xfrm>
        <a:graphic>
          <a:graphicData uri="http://schemas.openxmlformats.org/drawingml/2006/table">
            <a:tbl>
              <a:tblPr firstRow="1" bandRow="1">
                <a:tableStyleId>{5940675A-B579-460E-94D1-54222C63F5DA}</a:tableStyleId>
              </a:tblPr>
              <a:tblGrid>
                <a:gridCol w="4538949">
                  <a:extLst>
                    <a:ext uri="{9D8B030D-6E8A-4147-A177-3AD203B41FA5}">
                      <a16:colId xmlns:a16="http://schemas.microsoft.com/office/drawing/2014/main" val="2529652736"/>
                    </a:ext>
                  </a:extLst>
                </a:gridCol>
                <a:gridCol w="1315215">
                  <a:extLst>
                    <a:ext uri="{9D8B030D-6E8A-4147-A177-3AD203B41FA5}">
                      <a16:colId xmlns:a16="http://schemas.microsoft.com/office/drawing/2014/main" val="602961781"/>
                    </a:ext>
                  </a:extLst>
                </a:gridCol>
              </a:tblGrid>
              <a:tr h="370840">
                <a:tc>
                  <a:txBody>
                    <a:bodyPr/>
                    <a:lstStyle/>
                    <a:p>
                      <a:pPr algn="ctr"/>
                      <a:r>
                        <a:rPr lang="es-CO" sz="1400">
                          <a:latin typeface="Arial" panose="020B0604020202020204" pitchFamily="34" charset="0"/>
                          <a:cs typeface="Arial" panose="020B0604020202020204" pitchFamily="34" charset="0"/>
                        </a:rPr>
                        <a:t>Programa de manejo a daños a terceros </a:t>
                      </a:r>
                    </a:p>
                  </a:txBody>
                  <a:tcPr/>
                </a:tc>
                <a:tc>
                  <a:txBody>
                    <a:bodyPr/>
                    <a:lstStyle/>
                    <a:p>
                      <a:r>
                        <a:rPr lang="es-CO" sz="1400">
                          <a:latin typeface="Arial" panose="020B0604020202020204" pitchFamily="34" charset="0"/>
                          <a:cs typeface="Arial" panose="020B0604020202020204" pitchFamily="34" charset="0"/>
                        </a:rPr>
                        <a:t>PMA-MS 05</a:t>
                      </a:r>
                    </a:p>
                  </a:txBody>
                  <a:tcPr/>
                </a:tc>
                <a:extLst>
                  <a:ext uri="{0D108BD9-81ED-4DB2-BD59-A6C34878D82A}">
                    <a16:rowId xmlns:a16="http://schemas.microsoft.com/office/drawing/2014/main" val="3658500173"/>
                  </a:ext>
                </a:extLst>
              </a:tr>
            </a:tbl>
          </a:graphicData>
        </a:graphic>
      </p:graphicFrame>
    </p:spTree>
    <p:extLst>
      <p:ext uri="{BB962C8B-B14F-4D97-AF65-F5344CB8AC3E}">
        <p14:creationId xmlns:p14="http://schemas.microsoft.com/office/powerpoint/2010/main" val="99727031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46120904"/>
              </p:ext>
            </p:extLst>
          </p:nvPr>
        </p:nvGraphicFramePr>
        <p:xfrm>
          <a:off x="2505725" y="1061188"/>
          <a:ext cx="8128000" cy="445516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a la afectación sobre las actividades económicas</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06</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Monitorear la afectación sobre las actividades agropecuarias por la construcción y operación del proyecto, para evaluar las afectaciones y corregirlas o compensarlas cuando sea pertinente. Además, movilizar las cadenas productivas de los actores económicos del municipio mediante la compra directa de bienes y servicios demandados para la puesta en marcha del proyecto.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Monitorear, durante la fase de construcción, las afectaciones económicas sobre el 100% de los predios intervenidos por las obras civiles del proyecto con dedicación productiva agrícola o pecuaria, de manera que los impactos sobre estas actividades puedan compensarse</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Corregir, cuando sea pertinente, el 100% de las quejas recibidas mediante la estrategia de PQRS, en lo que respecta a las afectaciones a la actividad agrícola, pecuaria o turística.</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Compra y contratación de al menos el 50% de los bienes y servicios demandados por el proyecto con asociaciones productivas y actores económicos del área de influencia o del municipio de Cocorná, siempre y cuando exista la oferta y los precios estén acordes con el mercado.</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100.413.615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333252657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352255382"/>
              </p:ext>
            </p:extLst>
          </p:nvPr>
        </p:nvGraphicFramePr>
        <p:xfrm>
          <a:off x="3705876" y="2361710"/>
          <a:ext cx="6250772" cy="2409205"/>
        </p:xfrm>
        <a:graphic>
          <a:graphicData uri="http://schemas.openxmlformats.org/drawingml/2006/table">
            <a:tbl>
              <a:tblPr firstRow="1" firstCol="1" bandRow="1">
                <a:tableStyleId>{5940675A-B579-460E-94D1-54222C63F5DA}</a:tableStyleId>
              </a:tblPr>
              <a:tblGrid>
                <a:gridCol w="6250772">
                  <a:extLst>
                    <a:ext uri="{9D8B030D-6E8A-4147-A177-3AD203B41FA5}">
                      <a16:colId xmlns:a16="http://schemas.microsoft.com/office/drawing/2014/main" val="651318388"/>
                    </a:ext>
                  </a:extLst>
                </a:gridCol>
              </a:tblGrid>
              <a:tr h="420581">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310076478"/>
                  </a:ext>
                </a:extLst>
              </a:tr>
              <a:tr h="1988624">
                <a:tc>
                  <a:txBody>
                    <a:bodyPr/>
                    <a:lstStyle/>
                    <a:p>
                      <a:pPr marL="342900" marR="45720" lvl="0" indent="-342900" algn="just">
                        <a:lnSpc>
                          <a:spcPts val="1100"/>
                        </a:lnSpc>
                        <a:spcBef>
                          <a:spcPts val="300"/>
                        </a:spcBef>
                        <a:spcAft>
                          <a:spcPts val="300"/>
                        </a:spcAft>
                        <a:buFont typeface="Symbol" panose="05050102010706020507" pitchFamily="18" charset="2"/>
                        <a:buChar char=""/>
                        <a:tabLst>
                          <a:tab pos="520700" algn="l"/>
                        </a:tabLst>
                      </a:pPr>
                      <a:r>
                        <a:rPr lang="es-CO" sz="1400">
                          <a:effectLst/>
                          <a:latin typeface="Arial" panose="020B0604020202020204" pitchFamily="34" charset="0"/>
                          <a:cs typeface="Arial" panose="020B0604020202020204" pitchFamily="34" charset="0"/>
                        </a:rPr>
                        <a:t>Generación de expectativas (-)</a:t>
                      </a:r>
                    </a:p>
                    <a:p>
                      <a:pPr marL="342900" marR="45720" lvl="0" indent="-342900" algn="just">
                        <a:lnSpc>
                          <a:spcPts val="1100"/>
                        </a:lnSpc>
                        <a:spcBef>
                          <a:spcPts val="300"/>
                        </a:spcBef>
                        <a:spcAft>
                          <a:spcPts val="300"/>
                        </a:spcAft>
                        <a:buFont typeface="Symbol" panose="05050102010706020507" pitchFamily="18" charset="2"/>
                        <a:buChar char=""/>
                        <a:tabLst>
                          <a:tab pos="520700" algn="l"/>
                        </a:tabLst>
                      </a:pPr>
                      <a:r>
                        <a:rPr lang="es-CO" sz="1400">
                          <a:effectLst/>
                          <a:latin typeface="Arial" panose="020B0604020202020204" pitchFamily="34" charset="0"/>
                          <a:cs typeface="Arial" panose="020B0604020202020204" pitchFamily="34" charset="0"/>
                        </a:rPr>
                        <a:t>Demanda de bienes y servicios locales (+)</a:t>
                      </a:r>
                    </a:p>
                    <a:p>
                      <a:pPr marL="342900" marR="45720" lvl="0" indent="-342900" algn="just">
                        <a:lnSpc>
                          <a:spcPts val="1100"/>
                        </a:lnSpc>
                        <a:spcBef>
                          <a:spcPts val="300"/>
                        </a:spcBef>
                        <a:spcAft>
                          <a:spcPts val="300"/>
                        </a:spcAft>
                        <a:buFont typeface="Symbol" panose="05050102010706020507" pitchFamily="18" charset="2"/>
                        <a:buChar char=""/>
                        <a:tabLst>
                          <a:tab pos="520700" algn="l"/>
                        </a:tabLst>
                      </a:pPr>
                      <a:r>
                        <a:rPr lang="es-CO" sz="1400">
                          <a:effectLst/>
                          <a:latin typeface="Arial" panose="020B0604020202020204" pitchFamily="34" charset="0"/>
                          <a:cs typeface="Arial" panose="020B0604020202020204" pitchFamily="34" charset="0"/>
                        </a:rPr>
                        <a:t>Alteración de las actividades económicas (-)</a:t>
                      </a:r>
                    </a:p>
                    <a:p>
                      <a:pPr marL="342900" marR="45720" lvl="0" indent="-342900" algn="just">
                        <a:lnSpc>
                          <a:spcPts val="1100"/>
                        </a:lnSpc>
                        <a:spcBef>
                          <a:spcPts val="300"/>
                        </a:spcBef>
                        <a:spcAft>
                          <a:spcPts val="300"/>
                        </a:spcAft>
                        <a:buFont typeface="Symbol" panose="05050102010706020507" pitchFamily="18" charset="2"/>
                        <a:buChar char=""/>
                        <a:tabLst>
                          <a:tab pos="520700" algn="l"/>
                        </a:tabLst>
                      </a:pPr>
                      <a:r>
                        <a:rPr lang="es-CO" sz="1400">
                          <a:effectLst/>
                          <a:latin typeface="Arial" panose="020B0604020202020204" pitchFamily="34" charset="0"/>
                          <a:cs typeface="Arial" panose="020B0604020202020204" pitchFamily="34" charset="0"/>
                        </a:rPr>
                        <a:t>Alteración a predios por la infraestructura del proyecto (-)</a:t>
                      </a:r>
                    </a:p>
                    <a:p>
                      <a:pPr marL="342900" marR="45720" lvl="0" indent="-342900" algn="just">
                        <a:lnSpc>
                          <a:spcPts val="1100"/>
                        </a:lnSpc>
                        <a:spcBef>
                          <a:spcPts val="300"/>
                        </a:spcBef>
                        <a:spcAft>
                          <a:spcPts val="300"/>
                        </a:spcAft>
                        <a:buFont typeface="Symbol" panose="05050102010706020507" pitchFamily="18" charset="2"/>
                        <a:buChar char=""/>
                        <a:tabLst>
                          <a:tab pos="520700" algn="l"/>
                        </a:tabLst>
                      </a:pPr>
                      <a:r>
                        <a:rPr lang="es-CO" sz="1400">
                          <a:effectLst/>
                          <a:latin typeface="Arial" panose="020B0604020202020204" pitchFamily="34" charset="0"/>
                          <a:cs typeface="Arial" panose="020B0604020202020204" pitchFamily="34" charset="0"/>
                        </a:rPr>
                        <a:t>Afectación al tránsito y la movilidad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873455875"/>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573417215"/>
              </p:ext>
            </p:extLst>
          </p:nvPr>
        </p:nvGraphicFramePr>
        <p:xfrm>
          <a:off x="3701668" y="1843550"/>
          <a:ext cx="6250772" cy="518160"/>
        </p:xfrm>
        <a:graphic>
          <a:graphicData uri="http://schemas.openxmlformats.org/drawingml/2006/table">
            <a:tbl>
              <a:tblPr firstRow="1" bandRow="1">
                <a:tableStyleId>{5940675A-B579-460E-94D1-54222C63F5DA}</a:tableStyleId>
              </a:tblPr>
              <a:tblGrid>
                <a:gridCol w="4781320">
                  <a:extLst>
                    <a:ext uri="{9D8B030D-6E8A-4147-A177-3AD203B41FA5}">
                      <a16:colId xmlns:a16="http://schemas.microsoft.com/office/drawing/2014/main" val="2041925639"/>
                    </a:ext>
                  </a:extLst>
                </a:gridCol>
                <a:gridCol w="1469452">
                  <a:extLst>
                    <a:ext uri="{9D8B030D-6E8A-4147-A177-3AD203B41FA5}">
                      <a16:colId xmlns:a16="http://schemas.microsoft.com/office/drawing/2014/main" val="3648677530"/>
                    </a:ext>
                  </a:extLst>
                </a:gridCol>
              </a:tblGrid>
              <a:tr h="370840">
                <a:tc>
                  <a:txBody>
                    <a:bodyPr/>
                    <a:lstStyle/>
                    <a:p>
                      <a:pPr algn="ctr"/>
                      <a:r>
                        <a:rPr lang="es-ES" sz="1400">
                          <a:latin typeface="Arial" panose="020B0604020202020204" pitchFamily="34" charset="0"/>
                          <a:cs typeface="Arial" panose="020B0604020202020204" pitchFamily="34" charset="0"/>
                        </a:rPr>
                        <a:t>Programa de manejo a la afectación sobre las actividades económicas</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06</a:t>
                      </a:r>
                    </a:p>
                  </a:txBody>
                  <a:tcPr/>
                </a:tc>
                <a:extLst>
                  <a:ext uri="{0D108BD9-81ED-4DB2-BD59-A6C34878D82A}">
                    <a16:rowId xmlns:a16="http://schemas.microsoft.com/office/drawing/2014/main" val="1146997516"/>
                  </a:ext>
                </a:extLst>
              </a:tr>
            </a:tbl>
          </a:graphicData>
        </a:graphic>
      </p:graphicFrame>
    </p:spTree>
    <p:extLst>
      <p:ext uri="{BB962C8B-B14F-4D97-AF65-F5344CB8AC3E}">
        <p14:creationId xmlns:p14="http://schemas.microsoft.com/office/powerpoint/2010/main" val="378391754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689908803"/>
              </p:ext>
            </p:extLst>
          </p:nvPr>
        </p:nvGraphicFramePr>
        <p:xfrm>
          <a:off x="2637928" y="1160340"/>
          <a:ext cx="8128000" cy="396240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a la afectación de las actividades recreativas sobre el río Cocorná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07</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Monitorear las afectaciones sobre los charcos asociados al proyecto Cocorná III, con el fin de establecer información que permita mitigar, corregir y compensar las posibles afectaciones generadas por la operación del proyecto sobre los sitios de recreo y turismo, además de mejorar sus accesos viales y capacitar a la población para el desarrollo de un turismo sustentable.</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Monitorear, hacer seguimiento y evaluación, durante las temporadas de transición y estiaje, a las posibles afectaciones que el proyecto hidroeléctrico ocasione al 100% de los charcos priorizados.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Aumentar por lo menos en el 80% la calidad de las vías de acceso a charcos priorizados.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Formar a los jóvenes interesados del municipio de Cocorná en turismo, agro turismo, ecoturismo y turismo sostenible.</a:t>
                      </a: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577,044,678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123990283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36586755"/>
              </p:ext>
            </p:extLst>
          </p:nvPr>
        </p:nvGraphicFramePr>
        <p:xfrm>
          <a:off x="3800820" y="2313542"/>
          <a:ext cx="5622810" cy="1689680"/>
        </p:xfrm>
        <a:graphic>
          <a:graphicData uri="http://schemas.openxmlformats.org/drawingml/2006/table">
            <a:tbl>
              <a:tblPr firstRow="1" firstCol="1" bandRow="1">
                <a:tableStyleId>{5940675A-B579-460E-94D1-54222C63F5DA}</a:tableStyleId>
              </a:tblPr>
              <a:tblGrid>
                <a:gridCol w="5622810">
                  <a:extLst>
                    <a:ext uri="{9D8B030D-6E8A-4147-A177-3AD203B41FA5}">
                      <a16:colId xmlns:a16="http://schemas.microsoft.com/office/drawing/2014/main" val="4195204028"/>
                    </a:ext>
                  </a:extLst>
                </a:gridCol>
              </a:tblGrid>
              <a:tr h="387795">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586059590"/>
                  </a:ext>
                </a:extLst>
              </a:tr>
              <a:tr h="1301885">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actividades de aprovechamiento recreativo del río Cocorná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Conflictos socioambientales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188804639"/>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2788373890"/>
              </p:ext>
            </p:extLst>
          </p:nvPr>
        </p:nvGraphicFramePr>
        <p:xfrm>
          <a:off x="3800820" y="1795382"/>
          <a:ext cx="5622810" cy="518160"/>
        </p:xfrm>
        <a:graphic>
          <a:graphicData uri="http://schemas.openxmlformats.org/drawingml/2006/table">
            <a:tbl>
              <a:tblPr firstRow="1" bandRow="1">
                <a:tableStyleId>{5940675A-B579-460E-94D1-54222C63F5DA}</a:tableStyleId>
              </a:tblPr>
              <a:tblGrid>
                <a:gridCol w="4790397">
                  <a:extLst>
                    <a:ext uri="{9D8B030D-6E8A-4147-A177-3AD203B41FA5}">
                      <a16:colId xmlns:a16="http://schemas.microsoft.com/office/drawing/2014/main" val="2321448091"/>
                    </a:ext>
                  </a:extLst>
                </a:gridCol>
                <a:gridCol w="832413">
                  <a:extLst>
                    <a:ext uri="{9D8B030D-6E8A-4147-A177-3AD203B41FA5}">
                      <a16:colId xmlns:a16="http://schemas.microsoft.com/office/drawing/2014/main" val="1227292609"/>
                    </a:ext>
                  </a:extLst>
                </a:gridCol>
              </a:tblGrid>
              <a:tr h="370840">
                <a:tc>
                  <a:txBody>
                    <a:bodyPr/>
                    <a:lstStyle/>
                    <a:p>
                      <a:pPr algn="ctr"/>
                      <a:r>
                        <a:rPr lang="es-ES" sz="1400">
                          <a:latin typeface="Arial" panose="020B0604020202020204" pitchFamily="34" charset="0"/>
                          <a:cs typeface="Arial" panose="020B0604020202020204" pitchFamily="34" charset="0"/>
                        </a:rPr>
                        <a:t>Programa de manejo a la afectación de las actividades recreativas sobre el río Cocorná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07</a:t>
                      </a:r>
                    </a:p>
                  </a:txBody>
                  <a:tcPr/>
                </a:tc>
                <a:extLst>
                  <a:ext uri="{0D108BD9-81ED-4DB2-BD59-A6C34878D82A}">
                    <a16:rowId xmlns:a16="http://schemas.microsoft.com/office/drawing/2014/main" val="216977215"/>
                  </a:ext>
                </a:extLst>
              </a:tr>
            </a:tbl>
          </a:graphicData>
        </a:graphic>
      </p:graphicFrame>
    </p:spTree>
    <p:extLst>
      <p:ext uri="{BB962C8B-B14F-4D97-AF65-F5344CB8AC3E}">
        <p14:creationId xmlns:p14="http://schemas.microsoft.com/office/powerpoint/2010/main" val="2561937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5638" y="5592719"/>
            <a:ext cx="1427144" cy="1030359"/>
          </a:xfrm>
          <a:prstGeom prst="rect">
            <a:avLst/>
          </a:prstGeom>
        </p:spPr>
      </p:pic>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268" y="1645044"/>
            <a:ext cx="5106579" cy="3817168"/>
          </a:xfrm>
          <a:prstGeom prst="rect">
            <a:avLst/>
          </a:prstGeom>
        </p:spPr>
      </p:pic>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1327" y="1645044"/>
            <a:ext cx="5106579" cy="3817168"/>
          </a:xfrm>
          <a:prstGeom prst="rect">
            <a:avLst/>
          </a:prstGeom>
        </p:spPr>
      </p:pic>
      <p:sp>
        <p:nvSpPr>
          <p:cNvPr id="7" name="Título 1">
            <a:extLst>
              <a:ext uri="{FF2B5EF4-FFF2-40B4-BE49-F238E27FC236}">
                <a16:creationId xmlns:a16="http://schemas.microsoft.com/office/drawing/2014/main" id="{EE70780C-C9DD-4AF8-A863-5D6336AFA01D}"/>
              </a:ext>
            </a:extLst>
          </p:cNvPr>
          <p:cNvSpPr txBox="1">
            <a:spLocks/>
          </p:cNvSpPr>
          <p:nvPr/>
        </p:nvSpPr>
        <p:spPr>
          <a:xfrm>
            <a:off x="404303" y="234922"/>
            <a:ext cx="11357114"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err="1">
                <a:latin typeface="Arial" panose="020B0604020202020204" pitchFamily="34" charset="0"/>
                <a:cs typeface="Arial" panose="020B0604020202020204" pitchFamily="34" charset="0"/>
              </a:rPr>
              <a:t>REUNIÓN</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REALIZADA</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EN</a:t>
            </a:r>
            <a:r>
              <a:rPr lang="en-US" sz="3600" b="1" dirty="0">
                <a:latin typeface="Arial" panose="020B0604020202020204" pitchFamily="34" charset="0"/>
                <a:cs typeface="Arial" panose="020B0604020202020204" pitchFamily="34" charset="0"/>
              </a:rPr>
              <a:t> LA CASA DE LA </a:t>
            </a:r>
            <a:r>
              <a:rPr lang="en-US" sz="3600" b="1" dirty="0" err="1">
                <a:latin typeface="Arial" panose="020B0604020202020204" pitchFamily="34" charset="0"/>
                <a:cs typeface="Arial" panose="020B0604020202020204" pitchFamily="34" charset="0"/>
              </a:rPr>
              <a:t>CULTURA</a:t>
            </a:r>
            <a:r>
              <a:rPr lang="en-US" sz="3600" b="1" dirty="0">
                <a:latin typeface="Arial" panose="020B0604020202020204" pitchFamily="34" charset="0"/>
                <a:cs typeface="Arial" panose="020B0604020202020204" pitchFamily="34" charset="0"/>
              </a:rPr>
              <a:t> EL 22 DE </a:t>
            </a:r>
            <a:r>
              <a:rPr lang="en-US" sz="3600" b="1" dirty="0" err="1">
                <a:latin typeface="Arial" panose="020B0604020202020204" pitchFamily="34" charset="0"/>
                <a:cs typeface="Arial" panose="020B0604020202020204" pitchFamily="34" charset="0"/>
              </a:rPr>
              <a:t>ENERO</a:t>
            </a:r>
            <a:r>
              <a:rPr lang="en-US" sz="3600" b="1" dirty="0">
                <a:latin typeface="Arial" panose="020B0604020202020204" pitchFamily="34" charset="0"/>
                <a:cs typeface="Arial" panose="020B0604020202020204" pitchFamily="34" charset="0"/>
              </a:rPr>
              <a:t> DE 2022</a:t>
            </a:r>
          </a:p>
        </p:txBody>
      </p:sp>
    </p:spTree>
    <p:extLst>
      <p:ext uri="{BB962C8B-B14F-4D97-AF65-F5344CB8AC3E}">
        <p14:creationId xmlns:p14="http://schemas.microsoft.com/office/powerpoint/2010/main" val="180639801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162411142"/>
              </p:ext>
            </p:extLst>
          </p:nvPr>
        </p:nvGraphicFramePr>
        <p:xfrm>
          <a:off x="2439624" y="587462"/>
          <a:ext cx="8128000" cy="502920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para el aumento de la gobernabilidad y la gestión de conflictos </a:t>
                      </a:r>
                      <a:r>
                        <a:rPr lang="es-ES" sz="1400" err="1">
                          <a:latin typeface="Arial" panose="020B0604020202020204" pitchFamily="34" charset="0"/>
                          <a:cs typeface="Arial" panose="020B0604020202020204" pitchFamily="34" charset="0"/>
                        </a:rPr>
                        <a:t>socioambientales</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08</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Incrementar la gobernabilidad local a través de la ejecución de acciones sociales, ambientales, educativas y de participación, que permita la relación del proyecto con los actores del área de influencia y la institucionalidad, para gestionar los conflictos ambientales de la zona.</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Garantizar espacios para que la ciudadanía realice el seguimiento y evaluación al 100% de las etapas del proceso de destinación y ejecución de los recursos generados por la inversión de no menos del 1% y transferencias del sector eléctrico ejecutados por el municipio y la Corporación Ambiental Regional.</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Propiciar el monitoreo y seguimiento a la ejecución de los planes de manejo generados en el documento del PMA, asociado a la licencia ambiental del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Fortalecer la capacidad institucional del municipio para que gestione los conflictos</a:t>
                      </a:r>
                      <a:r>
                        <a:rPr lang="es-ES" sz="1400" baseline="0">
                          <a:latin typeface="Arial" panose="020B0604020202020204" pitchFamily="34" charset="0"/>
                          <a:cs typeface="Arial" panose="020B0604020202020204" pitchFamily="34" charset="0"/>
                        </a:rPr>
                        <a:t> </a:t>
                      </a:r>
                      <a:r>
                        <a:rPr lang="es-ES" sz="1400" err="1">
                          <a:latin typeface="Arial" panose="020B0604020202020204" pitchFamily="34" charset="0"/>
                          <a:cs typeface="Arial" panose="020B0604020202020204" pitchFamily="34" charset="0"/>
                        </a:rPr>
                        <a:t>socioambientales</a:t>
                      </a:r>
                      <a:r>
                        <a:rPr lang="es-ES" sz="1400">
                          <a:latin typeface="Arial" panose="020B0604020202020204" pitchFamily="34" charset="0"/>
                          <a:cs typeface="Arial" panose="020B0604020202020204" pitchFamily="34" charset="0"/>
                        </a:rPr>
                        <a:t> generados por los proyectos hidroeléctricos presentes en el territorio.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Generar herramientas para que las comunidades gestionen participativamente los conflictos ambientales que se presentan en el área de influencia del proyecto, mediante la formación en instrumentos de participación ciudadana, instrumentos de planeación y legislación ambiental.</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$104.413.615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53391949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443272561"/>
              </p:ext>
            </p:extLst>
          </p:nvPr>
        </p:nvGraphicFramePr>
        <p:xfrm>
          <a:off x="3712685" y="2655064"/>
          <a:ext cx="5799080" cy="1421236"/>
        </p:xfrm>
        <a:graphic>
          <a:graphicData uri="http://schemas.openxmlformats.org/drawingml/2006/table">
            <a:tbl>
              <a:tblPr firstRow="1" firstCol="1" bandRow="1">
                <a:tableStyleId>{5940675A-B579-460E-94D1-54222C63F5DA}</a:tableStyleId>
              </a:tblPr>
              <a:tblGrid>
                <a:gridCol w="5799080">
                  <a:extLst>
                    <a:ext uri="{9D8B030D-6E8A-4147-A177-3AD203B41FA5}">
                      <a16:colId xmlns:a16="http://schemas.microsoft.com/office/drawing/2014/main" val="3563376830"/>
                    </a:ext>
                  </a:extLst>
                </a:gridCol>
              </a:tblGrid>
              <a:tr h="423347">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698227690"/>
                  </a:ext>
                </a:extLst>
              </a:tr>
              <a:tr h="997889">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Conflictos socioambientales (-)</a:t>
                      </a: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Cambios en los niveles de gobernabilidad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930339721"/>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432915472"/>
              </p:ext>
            </p:extLst>
          </p:nvPr>
        </p:nvGraphicFramePr>
        <p:xfrm>
          <a:off x="3712685" y="2136904"/>
          <a:ext cx="5799080" cy="518160"/>
        </p:xfrm>
        <a:graphic>
          <a:graphicData uri="http://schemas.openxmlformats.org/drawingml/2006/table">
            <a:tbl>
              <a:tblPr firstRow="1" bandRow="1">
                <a:tableStyleId>{5940675A-B579-460E-94D1-54222C63F5DA}</a:tableStyleId>
              </a:tblPr>
              <a:tblGrid>
                <a:gridCol w="4940571">
                  <a:extLst>
                    <a:ext uri="{9D8B030D-6E8A-4147-A177-3AD203B41FA5}">
                      <a16:colId xmlns:a16="http://schemas.microsoft.com/office/drawing/2014/main" val="1115576983"/>
                    </a:ext>
                  </a:extLst>
                </a:gridCol>
                <a:gridCol w="858509">
                  <a:extLst>
                    <a:ext uri="{9D8B030D-6E8A-4147-A177-3AD203B41FA5}">
                      <a16:colId xmlns:a16="http://schemas.microsoft.com/office/drawing/2014/main" val="3902193221"/>
                    </a:ext>
                  </a:extLst>
                </a:gridCol>
              </a:tblGrid>
              <a:tr h="370840">
                <a:tc>
                  <a:txBody>
                    <a:bodyPr/>
                    <a:lstStyle/>
                    <a:p>
                      <a:pPr algn="ctr"/>
                      <a:r>
                        <a:rPr lang="es-ES" sz="1400">
                          <a:latin typeface="Arial" panose="020B0604020202020204" pitchFamily="34" charset="0"/>
                          <a:cs typeface="Arial" panose="020B0604020202020204" pitchFamily="34" charset="0"/>
                        </a:rPr>
                        <a:t>Programa de manejo para el aumento de la gobernabilidad y la gestión de conflictos </a:t>
                      </a:r>
                      <a:r>
                        <a:rPr lang="es-ES" sz="1400" err="1">
                          <a:latin typeface="Arial" panose="020B0604020202020204" pitchFamily="34" charset="0"/>
                          <a:cs typeface="Arial" panose="020B0604020202020204" pitchFamily="34" charset="0"/>
                        </a:rPr>
                        <a:t>socioambientales</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08</a:t>
                      </a:r>
                    </a:p>
                  </a:txBody>
                  <a:tcPr/>
                </a:tc>
                <a:extLst>
                  <a:ext uri="{0D108BD9-81ED-4DB2-BD59-A6C34878D82A}">
                    <a16:rowId xmlns:a16="http://schemas.microsoft.com/office/drawing/2014/main" val="2225884303"/>
                  </a:ext>
                </a:extLst>
              </a:tr>
            </a:tbl>
          </a:graphicData>
        </a:graphic>
      </p:graphicFrame>
    </p:spTree>
    <p:extLst>
      <p:ext uri="{BB962C8B-B14F-4D97-AF65-F5344CB8AC3E}">
        <p14:creationId xmlns:p14="http://schemas.microsoft.com/office/powerpoint/2010/main" val="288212237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313131694"/>
              </p:ext>
            </p:extLst>
          </p:nvPr>
        </p:nvGraphicFramePr>
        <p:xfrm>
          <a:off x="2637928" y="1138307"/>
          <a:ext cx="8128000" cy="402844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para el fomento de producción Panelera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09</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Mejoramiento de las condiciones de producción y </a:t>
                      </a:r>
                      <a:r>
                        <a:rPr lang="es-ES" sz="1400" err="1">
                          <a:latin typeface="Arial" panose="020B0604020202020204" pitchFamily="34" charset="0"/>
                          <a:cs typeface="Arial" panose="020B0604020202020204" pitchFamily="34" charset="0"/>
                        </a:rPr>
                        <a:t>asociatividad</a:t>
                      </a:r>
                      <a:r>
                        <a:rPr lang="es-ES" sz="1400">
                          <a:latin typeface="Arial" panose="020B0604020202020204" pitchFamily="34" charset="0"/>
                          <a:cs typeface="Arial" panose="020B0604020202020204" pitchFamily="34" charset="0"/>
                        </a:rPr>
                        <a:t> de los cultivadores de caña y productores de panela de las veredas del área de influencia del proyecto mediante la ejecución de programas de asesoría técnica y mejoramiento de la infraestructura productiva.</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Asesorar técnicamente a los cultivadores de caña y dueños de trapiche del área de influencia en prácticas de cultivo (siembra, corte, abono, variedades), producción (buenas prácticas ambientales, de salubridad, de seguridad, estándares productivos, empaque) comercialización y </a:t>
                      </a:r>
                      <a:r>
                        <a:rPr lang="es-ES" sz="1400" err="1">
                          <a:latin typeface="Arial" panose="020B0604020202020204" pitchFamily="34" charset="0"/>
                          <a:cs typeface="Arial" panose="020B0604020202020204" pitchFamily="34" charset="0"/>
                        </a:rPr>
                        <a:t>asociatividad</a:t>
                      </a:r>
                      <a:r>
                        <a:rPr lang="es-ES" sz="1400">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Apoyar presupuestalmente la tecnificación de un (1) trapiche ubicado en las veredas el área de influencia para mejorar su productividad y aumentar la comercialización, con el objetivo de mejorar las condiciones de vida y trabajo de las familias productoras de la zona.</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295.023.615</a:t>
                      </a:r>
                      <a:r>
                        <a:rPr lang="es-ES" sz="1400" b="1" baseline="0">
                          <a:latin typeface="Arial" panose="020B0604020202020204" pitchFamily="34" charset="0"/>
                          <a:cs typeface="Arial" panose="020B0604020202020204" pitchFamily="34" charset="0"/>
                        </a:rPr>
                        <a:t> </a:t>
                      </a:r>
                      <a:r>
                        <a:rPr lang="es-ES" sz="1400" b="1">
                          <a:latin typeface="Arial" panose="020B0604020202020204" pitchFamily="34" charset="0"/>
                          <a:cs typeface="Arial" panose="020B0604020202020204" pitchFamily="34" charset="0"/>
                        </a:rPr>
                        <a:t>(costo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123323661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727836903"/>
              </p:ext>
            </p:extLst>
          </p:nvPr>
        </p:nvGraphicFramePr>
        <p:xfrm>
          <a:off x="3789802" y="2835437"/>
          <a:ext cx="5843148" cy="1432252"/>
        </p:xfrm>
        <a:graphic>
          <a:graphicData uri="http://schemas.openxmlformats.org/drawingml/2006/table">
            <a:tbl>
              <a:tblPr firstRow="1" firstCol="1" bandRow="1">
                <a:tableStyleId>{5940675A-B579-460E-94D1-54222C63F5DA}</a:tableStyleId>
              </a:tblPr>
              <a:tblGrid>
                <a:gridCol w="5843148">
                  <a:extLst>
                    <a:ext uri="{9D8B030D-6E8A-4147-A177-3AD203B41FA5}">
                      <a16:colId xmlns:a16="http://schemas.microsoft.com/office/drawing/2014/main" val="4022707250"/>
                    </a:ext>
                  </a:extLst>
                </a:gridCol>
              </a:tblGrid>
              <a:tr h="426628">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883310808"/>
                  </a:ext>
                </a:extLst>
              </a:tr>
              <a:tr h="1005624">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 las actividades económicas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Generación de expectativas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0894494"/>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392807419"/>
              </p:ext>
            </p:extLst>
          </p:nvPr>
        </p:nvGraphicFramePr>
        <p:xfrm>
          <a:off x="3789802" y="2317277"/>
          <a:ext cx="5843148" cy="518160"/>
        </p:xfrm>
        <a:graphic>
          <a:graphicData uri="http://schemas.openxmlformats.org/drawingml/2006/table">
            <a:tbl>
              <a:tblPr firstRow="1" bandRow="1">
                <a:tableStyleId>{5940675A-B579-460E-94D1-54222C63F5DA}</a:tableStyleId>
              </a:tblPr>
              <a:tblGrid>
                <a:gridCol w="4978116">
                  <a:extLst>
                    <a:ext uri="{9D8B030D-6E8A-4147-A177-3AD203B41FA5}">
                      <a16:colId xmlns:a16="http://schemas.microsoft.com/office/drawing/2014/main" val="1629604786"/>
                    </a:ext>
                  </a:extLst>
                </a:gridCol>
                <a:gridCol w="865032">
                  <a:extLst>
                    <a:ext uri="{9D8B030D-6E8A-4147-A177-3AD203B41FA5}">
                      <a16:colId xmlns:a16="http://schemas.microsoft.com/office/drawing/2014/main" val="1354697376"/>
                    </a:ext>
                  </a:extLst>
                </a:gridCol>
              </a:tblGrid>
              <a:tr h="370840">
                <a:tc>
                  <a:txBody>
                    <a:bodyPr/>
                    <a:lstStyle/>
                    <a:p>
                      <a:pPr algn="ctr"/>
                      <a:r>
                        <a:rPr lang="es-ES" sz="1400">
                          <a:latin typeface="Arial" panose="020B0604020202020204" pitchFamily="34" charset="0"/>
                          <a:cs typeface="Arial" panose="020B0604020202020204" pitchFamily="34" charset="0"/>
                        </a:rPr>
                        <a:t>Programa de manejo para el fomento de producción Panelera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09</a:t>
                      </a:r>
                    </a:p>
                  </a:txBody>
                  <a:tcPr/>
                </a:tc>
                <a:extLst>
                  <a:ext uri="{0D108BD9-81ED-4DB2-BD59-A6C34878D82A}">
                    <a16:rowId xmlns:a16="http://schemas.microsoft.com/office/drawing/2014/main" val="3096364230"/>
                  </a:ext>
                </a:extLst>
              </a:tr>
            </a:tbl>
          </a:graphicData>
        </a:graphic>
      </p:graphicFrame>
    </p:spTree>
    <p:extLst>
      <p:ext uri="{BB962C8B-B14F-4D97-AF65-F5344CB8AC3E}">
        <p14:creationId xmlns:p14="http://schemas.microsoft.com/office/powerpoint/2010/main" val="253879673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854708664"/>
              </p:ext>
            </p:extLst>
          </p:nvPr>
        </p:nvGraphicFramePr>
        <p:xfrm>
          <a:off x="2704029" y="1645083"/>
          <a:ext cx="8128000" cy="289496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para el fomento de la memoria y el patrimonio campesino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10</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Apoyar los programas generados por la Alcaldía Municipal de Cocorná en memoria histórica en las veredas del área de influencia.</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Apoyar a los proyectos culturales de la Alcaldía Municipal mediante el aporte del salario durante 6 meses de un profesional de la disciplina histórica para desarrollar procesos de memoria histórica en las veredas del área de influencia del proyecto.</a:t>
                      </a: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39’540.090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35233649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257983112"/>
              </p:ext>
            </p:extLst>
          </p:nvPr>
        </p:nvGraphicFramePr>
        <p:xfrm>
          <a:off x="3736948" y="2692216"/>
          <a:ext cx="5880778" cy="1564455"/>
        </p:xfrm>
        <a:graphic>
          <a:graphicData uri="http://schemas.openxmlformats.org/drawingml/2006/table">
            <a:tbl>
              <a:tblPr firstRow="1" firstCol="1" bandRow="1">
                <a:tableStyleId>{5940675A-B579-460E-94D1-54222C63F5DA}</a:tableStyleId>
              </a:tblPr>
              <a:tblGrid>
                <a:gridCol w="5880778">
                  <a:extLst>
                    <a:ext uri="{9D8B030D-6E8A-4147-A177-3AD203B41FA5}">
                      <a16:colId xmlns:a16="http://schemas.microsoft.com/office/drawing/2014/main" val="214076993"/>
                    </a:ext>
                  </a:extLst>
                </a:gridCol>
              </a:tblGrid>
              <a:tr h="466008">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547597120"/>
                  </a:ext>
                </a:extLst>
              </a:tr>
              <a:tr h="1098447">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 las actividades económicas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Generación de expectativas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748752641"/>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410054781"/>
              </p:ext>
            </p:extLst>
          </p:nvPr>
        </p:nvGraphicFramePr>
        <p:xfrm>
          <a:off x="3736948" y="2174056"/>
          <a:ext cx="5880778" cy="518160"/>
        </p:xfrm>
        <a:graphic>
          <a:graphicData uri="http://schemas.openxmlformats.org/drawingml/2006/table">
            <a:tbl>
              <a:tblPr firstRow="1" bandRow="1">
                <a:tableStyleId>{5940675A-B579-460E-94D1-54222C63F5DA}</a:tableStyleId>
              </a:tblPr>
              <a:tblGrid>
                <a:gridCol w="5010175">
                  <a:extLst>
                    <a:ext uri="{9D8B030D-6E8A-4147-A177-3AD203B41FA5}">
                      <a16:colId xmlns:a16="http://schemas.microsoft.com/office/drawing/2014/main" val="2966353354"/>
                    </a:ext>
                  </a:extLst>
                </a:gridCol>
                <a:gridCol w="870603">
                  <a:extLst>
                    <a:ext uri="{9D8B030D-6E8A-4147-A177-3AD203B41FA5}">
                      <a16:colId xmlns:a16="http://schemas.microsoft.com/office/drawing/2014/main" val="1264070055"/>
                    </a:ext>
                  </a:extLst>
                </a:gridCol>
              </a:tblGrid>
              <a:tr h="370840">
                <a:tc>
                  <a:txBody>
                    <a:bodyPr/>
                    <a:lstStyle/>
                    <a:p>
                      <a:pPr algn="ctr"/>
                      <a:r>
                        <a:rPr lang="es-ES" sz="1400">
                          <a:latin typeface="Arial" panose="020B0604020202020204" pitchFamily="34" charset="0"/>
                          <a:cs typeface="Arial" panose="020B0604020202020204" pitchFamily="34" charset="0"/>
                        </a:rPr>
                        <a:t>Programa de manejo para el fomento de la memoria y el patrimonio campesino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10</a:t>
                      </a:r>
                    </a:p>
                  </a:txBody>
                  <a:tcPr/>
                </a:tc>
                <a:extLst>
                  <a:ext uri="{0D108BD9-81ED-4DB2-BD59-A6C34878D82A}">
                    <a16:rowId xmlns:a16="http://schemas.microsoft.com/office/drawing/2014/main" val="3653427821"/>
                  </a:ext>
                </a:extLst>
              </a:tr>
            </a:tbl>
          </a:graphicData>
        </a:graphic>
      </p:graphicFrame>
    </p:spTree>
    <p:extLst>
      <p:ext uri="{BB962C8B-B14F-4D97-AF65-F5344CB8AC3E}">
        <p14:creationId xmlns:p14="http://schemas.microsoft.com/office/powerpoint/2010/main" val="234891181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o 8">
            <a:extLst>
              <a:ext uri="{FF2B5EF4-FFF2-40B4-BE49-F238E27FC236}">
                <a16:creationId xmlns:a16="http://schemas.microsoft.com/office/drawing/2014/main" id="{AC03B2C4-1E9B-4E4C-8C4C-B6DEDAEE71D0}"/>
              </a:ext>
            </a:extLst>
          </p:cNvPr>
          <p:cNvGrpSpPr/>
          <p:nvPr/>
        </p:nvGrpSpPr>
        <p:grpSpPr>
          <a:xfrm>
            <a:off x="3246784" y="92765"/>
            <a:ext cx="6109252" cy="6652592"/>
            <a:chOff x="3617842" y="357809"/>
            <a:chExt cx="4956315" cy="5486400"/>
          </a:xfrm>
        </p:grpSpPr>
        <p:pic>
          <p:nvPicPr>
            <p:cNvPr id="6" name="Imagen 5">
              <a:extLst>
                <a:ext uri="{FF2B5EF4-FFF2-40B4-BE49-F238E27FC236}">
                  <a16:creationId xmlns:a16="http://schemas.microsoft.com/office/drawing/2014/main" id="{D34F65AA-036D-4159-A26B-5076D1333CD3}"/>
                </a:ext>
              </a:extLst>
            </p:cNvPr>
            <p:cNvPicPr>
              <a:picLocks noChangeAspect="1"/>
            </p:cNvPicPr>
            <p:nvPr/>
          </p:nvPicPr>
          <p:blipFill rotWithShape="1">
            <a:blip r:embed="rId2"/>
            <a:srcRect l="29674" t="32480" r="29674" b="35621"/>
            <a:stretch/>
          </p:blipFill>
          <p:spPr>
            <a:xfrm>
              <a:off x="3617842" y="357809"/>
              <a:ext cx="4956315" cy="2186609"/>
            </a:xfrm>
            <a:prstGeom prst="rect">
              <a:avLst/>
            </a:prstGeom>
          </p:spPr>
        </p:pic>
        <p:pic>
          <p:nvPicPr>
            <p:cNvPr id="8" name="Imagen 7">
              <a:extLst>
                <a:ext uri="{FF2B5EF4-FFF2-40B4-BE49-F238E27FC236}">
                  <a16:creationId xmlns:a16="http://schemas.microsoft.com/office/drawing/2014/main" id="{D06C53A1-D362-45EF-A438-9A6E036D4E40}"/>
                </a:ext>
              </a:extLst>
            </p:cNvPr>
            <p:cNvPicPr>
              <a:picLocks noChangeAspect="1"/>
            </p:cNvPicPr>
            <p:nvPr/>
          </p:nvPicPr>
          <p:blipFill rotWithShape="1">
            <a:blip r:embed="rId3"/>
            <a:srcRect l="29674" t="30095" r="29674" b="14629"/>
            <a:stretch/>
          </p:blipFill>
          <p:spPr>
            <a:xfrm>
              <a:off x="3617842" y="2120348"/>
              <a:ext cx="4956315" cy="3723861"/>
            </a:xfrm>
            <a:prstGeom prst="rect">
              <a:avLst/>
            </a:prstGeom>
          </p:spPr>
        </p:pic>
      </p:grpSp>
    </p:spTree>
    <p:extLst>
      <p:ext uri="{BB962C8B-B14F-4D97-AF65-F5344CB8AC3E}">
        <p14:creationId xmlns:p14="http://schemas.microsoft.com/office/powerpoint/2010/main" val="310954693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03059D84-40F4-4BD0-8C57-454B3FD3FBA0}"/>
              </a:ext>
            </a:extLst>
          </p:cNvPr>
          <p:cNvGrpSpPr/>
          <p:nvPr/>
        </p:nvGrpSpPr>
        <p:grpSpPr>
          <a:xfrm>
            <a:off x="3233530" y="407504"/>
            <a:ext cx="6228522" cy="5714999"/>
            <a:chOff x="3617842" y="407505"/>
            <a:chExt cx="4956315" cy="4108174"/>
          </a:xfrm>
        </p:grpSpPr>
        <p:pic>
          <p:nvPicPr>
            <p:cNvPr id="3" name="Imagen 2">
              <a:extLst>
                <a:ext uri="{FF2B5EF4-FFF2-40B4-BE49-F238E27FC236}">
                  <a16:creationId xmlns:a16="http://schemas.microsoft.com/office/drawing/2014/main" id="{4C00270F-EF88-4741-A8D6-4BDCA0A29ADF}"/>
                </a:ext>
              </a:extLst>
            </p:cNvPr>
            <p:cNvPicPr>
              <a:picLocks noChangeAspect="1"/>
            </p:cNvPicPr>
            <p:nvPr/>
          </p:nvPicPr>
          <p:blipFill rotWithShape="1">
            <a:blip r:embed="rId2"/>
            <a:srcRect l="29674" t="28613" r="29674" b="27308"/>
            <a:stretch/>
          </p:blipFill>
          <p:spPr>
            <a:xfrm>
              <a:off x="3617842" y="407505"/>
              <a:ext cx="4956315" cy="3021495"/>
            </a:xfrm>
            <a:prstGeom prst="rect">
              <a:avLst/>
            </a:prstGeom>
          </p:spPr>
        </p:pic>
        <p:pic>
          <p:nvPicPr>
            <p:cNvPr id="5" name="Imagen 4">
              <a:extLst>
                <a:ext uri="{FF2B5EF4-FFF2-40B4-BE49-F238E27FC236}">
                  <a16:creationId xmlns:a16="http://schemas.microsoft.com/office/drawing/2014/main" id="{7EBD1AF8-C6B4-4888-BE1B-3CC5AD26CEC8}"/>
                </a:ext>
              </a:extLst>
            </p:cNvPr>
            <p:cNvPicPr>
              <a:picLocks noChangeAspect="1"/>
            </p:cNvPicPr>
            <p:nvPr/>
          </p:nvPicPr>
          <p:blipFill rotWithShape="1">
            <a:blip r:embed="rId3"/>
            <a:srcRect l="29674" t="37120" r="29674" b="46833"/>
            <a:stretch/>
          </p:blipFill>
          <p:spPr>
            <a:xfrm>
              <a:off x="3617842" y="3415748"/>
              <a:ext cx="4956315" cy="1099931"/>
            </a:xfrm>
            <a:prstGeom prst="rect">
              <a:avLst/>
            </a:prstGeom>
          </p:spPr>
        </p:pic>
      </p:grpSp>
    </p:spTree>
    <p:extLst>
      <p:ext uri="{BB962C8B-B14F-4D97-AF65-F5344CB8AC3E}">
        <p14:creationId xmlns:p14="http://schemas.microsoft.com/office/powerpoint/2010/main" val="152989575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A2EE56D-24E0-43EE-987B-4DB0DBDB0954}"/>
              </a:ext>
            </a:extLst>
          </p:cNvPr>
          <p:cNvPicPr>
            <a:picLocks noChangeAspect="1"/>
          </p:cNvPicPr>
          <p:nvPr/>
        </p:nvPicPr>
        <p:blipFill rotWithShape="1">
          <a:blip r:embed="rId2"/>
          <a:srcRect l="50978" t="13896" r="23370" b="35186"/>
          <a:stretch/>
        </p:blipFill>
        <p:spPr>
          <a:xfrm>
            <a:off x="3352800" y="123593"/>
            <a:ext cx="5923721" cy="6610813"/>
          </a:xfrm>
          <a:prstGeom prst="rect">
            <a:avLst/>
          </a:prstGeom>
        </p:spPr>
      </p:pic>
    </p:spTree>
    <p:extLst>
      <p:ext uri="{BB962C8B-B14F-4D97-AF65-F5344CB8AC3E}">
        <p14:creationId xmlns:p14="http://schemas.microsoft.com/office/powerpoint/2010/main" val="402033817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185FDFD8-D72F-40D8-9763-BABACCD11D8A}"/>
              </a:ext>
            </a:extLst>
          </p:cNvPr>
          <p:cNvGrpSpPr/>
          <p:nvPr/>
        </p:nvGrpSpPr>
        <p:grpSpPr>
          <a:xfrm>
            <a:off x="4055165" y="-13252"/>
            <a:ext cx="4797286" cy="6858000"/>
            <a:chOff x="3275850" y="-6"/>
            <a:chExt cx="4916556" cy="6944146"/>
          </a:xfrm>
        </p:grpSpPr>
        <p:pic>
          <p:nvPicPr>
            <p:cNvPr id="3" name="Imagen 2">
              <a:extLst>
                <a:ext uri="{FF2B5EF4-FFF2-40B4-BE49-F238E27FC236}">
                  <a16:creationId xmlns:a16="http://schemas.microsoft.com/office/drawing/2014/main" id="{DD4313DE-D454-4DB4-A0CF-F4C7E54A2AE4}"/>
                </a:ext>
              </a:extLst>
            </p:cNvPr>
            <p:cNvPicPr>
              <a:picLocks noChangeAspect="1"/>
            </p:cNvPicPr>
            <p:nvPr/>
          </p:nvPicPr>
          <p:blipFill rotWithShape="1">
            <a:blip r:embed="rId2"/>
            <a:srcRect l="72336" t="9860" r="4348" b="33697"/>
            <a:stretch/>
          </p:blipFill>
          <p:spPr>
            <a:xfrm>
              <a:off x="3275850" y="-6"/>
              <a:ext cx="4916556" cy="6691849"/>
            </a:xfrm>
            <a:prstGeom prst="rect">
              <a:avLst/>
            </a:prstGeom>
          </p:spPr>
        </p:pic>
        <p:pic>
          <p:nvPicPr>
            <p:cNvPr id="5" name="Imagen 4">
              <a:extLst>
                <a:ext uri="{FF2B5EF4-FFF2-40B4-BE49-F238E27FC236}">
                  <a16:creationId xmlns:a16="http://schemas.microsoft.com/office/drawing/2014/main" id="{E5FAAD7E-0E34-4D9D-922A-D2A49AACF08F}"/>
                </a:ext>
              </a:extLst>
            </p:cNvPr>
            <p:cNvPicPr>
              <a:picLocks noChangeAspect="1"/>
            </p:cNvPicPr>
            <p:nvPr/>
          </p:nvPicPr>
          <p:blipFill rotWithShape="1">
            <a:blip r:embed="rId2"/>
            <a:srcRect l="72336" t="65972" r="16886" b="31905"/>
            <a:stretch/>
          </p:blipFill>
          <p:spPr>
            <a:xfrm>
              <a:off x="3275850" y="6692348"/>
              <a:ext cx="2272747" cy="251792"/>
            </a:xfrm>
            <a:prstGeom prst="rect">
              <a:avLst/>
            </a:prstGeom>
          </p:spPr>
        </p:pic>
      </p:grpSp>
    </p:spTree>
    <p:extLst>
      <p:ext uri="{BB962C8B-B14F-4D97-AF65-F5344CB8AC3E}">
        <p14:creationId xmlns:p14="http://schemas.microsoft.com/office/powerpoint/2010/main" val="2168591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8BECD57-47BC-4B2C-9109-85D28CCC3DF1}"/>
              </a:ext>
            </a:extLst>
          </p:cNvPr>
          <p:cNvPicPr>
            <a:picLocks noChangeAspect="1"/>
          </p:cNvPicPr>
          <p:nvPr/>
        </p:nvPicPr>
        <p:blipFill rotWithShape="1">
          <a:blip r:embed="rId2"/>
          <a:srcRect l="35798" t="25012" r="35272" b="8192"/>
          <a:stretch/>
        </p:blipFill>
        <p:spPr>
          <a:xfrm>
            <a:off x="3299790" y="0"/>
            <a:ext cx="5283132" cy="6858000"/>
          </a:xfrm>
          <a:prstGeom prst="rect">
            <a:avLst/>
          </a:prstGeom>
        </p:spPr>
      </p:pic>
    </p:spTree>
    <p:extLst>
      <p:ext uri="{BB962C8B-B14F-4D97-AF65-F5344CB8AC3E}">
        <p14:creationId xmlns:p14="http://schemas.microsoft.com/office/powerpoint/2010/main" val="113413412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DA02944-71A4-409F-BADD-47CF55E3A850}"/>
              </a:ext>
            </a:extLst>
          </p:cNvPr>
          <p:cNvSpPr txBox="1"/>
          <p:nvPr/>
        </p:nvSpPr>
        <p:spPr>
          <a:xfrm>
            <a:off x="1232452" y="0"/>
            <a:ext cx="10628243" cy="1200329"/>
          </a:xfrm>
          <a:prstGeom prst="rect">
            <a:avLst/>
          </a:prstGeom>
          <a:noFill/>
        </p:spPr>
        <p:txBody>
          <a:bodyPr wrap="square">
            <a:spAutoFit/>
          </a:bodyPr>
          <a:lstStyle/>
          <a:p>
            <a:pPr lvl="1" algn="ctr">
              <a:spcAft>
                <a:spcPts val="1200"/>
              </a:spcAft>
            </a:pPr>
            <a:r>
              <a:rPr lang="es-CO" sz="3600" b="1" dirty="0">
                <a:effectLst/>
                <a:latin typeface="Arial Negrita" panose="020B0704020202020204" pitchFamily="34" charset="0"/>
                <a:ea typeface="Times New Roman" panose="02020603050405020304" pitchFamily="18" charset="0"/>
                <a:cs typeface="Times New Roman" panose="02020603050405020304" pitchFamily="18" charset="0"/>
              </a:rPr>
              <a:t>PLAN DE COMPENSACIÓN POR PÉRDIDA DE BIODIVERSIDAD</a:t>
            </a:r>
          </a:p>
        </p:txBody>
      </p:sp>
      <p:pic>
        <p:nvPicPr>
          <p:cNvPr id="8" name="Imagen 7">
            <a:extLst>
              <a:ext uri="{FF2B5EF4-FFF2-40B4-BE49-F238E27FC236}">
                <a16:creationId xmlns:a16="http://schemas.microsoft.com/office/drawing/2014/main" id="{D7D516C8-340F-411C-BD3B-638DD5E9C50D}"/>
              </a:ext>
            </a:extLst>
          </p:cNvPr>
          <p:cNvPicPr>
            <a:picLocks noChangeAspect="1"/>
          </p:cNvPicPr>
          <p:nvPr/>
        </p:nvPicPr>
        <p:blipFill rotWithShape="1">
          <a:blip r:embed="rId2"/>
          <a:srcRect l="30326" t="32093" r="30000" b="16094"/>
          <a:stretch/>
        </p:blipFill>
        <p:spPr>
          <a:xfrm>
            <a:off x="2650436" y="1200329"/>
            <a:ext cx="7134904" cy="5238779"/>
          </a:xfrm>
          <a:prstGeom prst="rect">
            <a:avLst/>
          </a:prstGeom>
        </p:spPr>
      </p:pic>
    </p:spTree>
    <p:extLst>
      <p:ext uri="{BB962C8B-B14F-4D97-AF65-F5344CB8AC3E}">
        <p14:creationId xmlns:p14="http://schemas.microsoft.com/office/powerpoint/2010/main" val="301611873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DA02944-71A4-409F-BADD-47CF55E3A850}"/>
              </a:ext>
            </a:extLst>
          </p:cNvPr>
          <p:cNvSpPr txBox="1"/>
          <p:nvPr/>
        </p:nvSpPr>
        <p:spPr>
          <a:xfrm>
            <a:off x="1232452" y="0"/>
            <a:ext cx="10628243" cy="1200329"/>
          </a:xfrm>
          <a:prstGeom prst="rect">
            <a:avLst/>
          </a:prstGeom>
          <a:noFill/>
        </p:spPr>
        <p:txBody>
          <a:bodyPr wrap="square">
            <a:spAutoFit/>
          </a:bodyPr>
          <a:lstStyle/>
          <a:p>
            <a:pPr lvl="1" algn="ctr">
              <a:spcAft>
                <a:spcPts val="1200"/>
              </a:spcAft>
            </a:pPr>
            <a:r>
              <a:rPr lang="es-CO" sz="3600" b="1" dirty="0">
                <a:effectLst/>
                <a:latin typeface="Arial Negrita" panose="020B0704020202020204" pitchFamily="34" charset="0"/>
                <a:ea typeface="Times New Roman" panose="02020603050405020304" pitchFamily="18" charset="0"/>
                <a:cs typeface="Times New Roman" panose="02020603050405020304" pitchFamily="18" charset="0"/>
              </a:rPr>
              <a:t>PLAN DE COMPENSACIÓN POR PÉRDIDA DE BIODIVERSIDAD</a:t>
            </a:r>
          </a:p>
        </p:txBody>
      </p:sp>
      <p:sp>
        <p:nvSpPr>
          <p:cNvPr id="2" name="CuadroTexto 1">
            <a:extLst>
              <a:ext uri="{FF2B5EF4-FFF2-40B4-BE49-F238E27FC236}">
                <a16:creationId xmlns:a16="http://schemas.microsoft.com/office/drawing/2014/main" id="{2039C38F-F9CB-456F-AA01-900531377DFA}"/>
              </a:ext>
            </a:extLst>
          </p:cNvPr>
          <p:cNvSpPr txBox="1"/>
          <p:nvPr/>
        </p:nvSpPr>
        <p:spPr>
          <a:xfrm>
            <a:off x="2219738" y="1319599"/>
            <a:ext cx="9322906" cy="2031325"/>
          </a:xfrm>
          <a:prstGeom prst="rect">
            <a:avLst/>
          </a:prstGeom>
          <a:noFill/>
        </p:spPr>
        <p:txBody>
          <a:bodyPr wrap="square" rtlCol="0">
            <a:spAutoFit/>
          </a:bodyPr>
          <a:lstStyle/>
          <a:p>
            <a:pPr algn="ctr"/>
            <a:r>
              <a:rPr lang="es-CO" sz="1800" dirty="0">
                <a:effectLst/>
                <a:latin typeface="Arial" panose="020B0604020202020204" pitchFamily="34" charset="0"/>
                <a:ea typeface="Calibri" panose="020F0502020204030204" pitchFamily="34" charset="0"/>
                <a:cs typeface="Times New Roman" panose="02020603050405020304" pitchFamily="18" charset="0"/>
              </a:rPr>
              <a:t>El Plan de Compensación propuesto está dirigido hacia la restauración de los ecosistemas en las cabeceras de las subcuencas de la Rumbona y La </a:t>
            </a:r>
            <a:r>
              <a:rPr lang="es-CO" sz="1800" dirty="0" err="1">
                <a:effectLst/>
                <a:latin typeface="Arial" panose="020B0604020202020204" pitchFamily="34" charset="0"/>
                <a:ea typeface="Calibri" panose="020F0502020204030204" pitchFamily="34" charset="0"/>
                <a:cs typeface="Times New Roman" panose="02020603050405020304" pitchFamily="18" charset="0"/>
              </a:rPr>
              <a:t>Pisquina</a:t>
            </a:r>
            <a:r>
              <a:rPr lang="es-CO" sz="1800" dirty="0">
                <a:effectLst/>
                <a:latin typeface="Arial" panose="020B0604020202020204" pitchFamily="34" charset="0"/>
                <a:ea typeface="Calibri" panose="020F0502020204030204" pitchFamily="34" charset="0"/>
                <a:cs typeface="Times New Roman" panose="02020603050405020304" pitchFamily="18" charset="0"/>
              </a:rPr>
              <a:t>.</a:t>
            </a:r>
          </a:p>
          <a:p>
            <a:pPr algn="ctr"/>
            <a:endParaRPr lang="es-CO" dirty="0">
              <a:latin typeface="Arial" panose="020B0604020202020204" pitchFamily="34" charset="0"/>
              <a:ea typeface="Calibri" panose="020F0502020204030204" pitchFamily="34" charset="0"/>
              <a:cs typeface="Times New Roman" panose="02020603050405020304" pitchFamily="18" charset="0"/>
            </a:endParaRPr>
          </a:p>
          <a:p>
            <a:pPr algn="ctr"/>
            <a:r>
              <a:rPr lang="es-CO" sz="1800" dirty="0">
                <a:effectLst/>
                <a:latin typeface="Arial" panose="020B0604020202020204" pitchFamily="34" charset="0"/>
                <a:ea typeface="Calibri" panose="020F0502020204030204" pitchFamily="34" charset="0"/>
                <a:cs typeface="Times New Roman" panose="02020603050405020304" pitchFamily="18" charset="0"/>
              </a:rPr>
              <a:t>El plan de compensación incluye un área a reforestar de 42,62 hectáreas. La compra de los predios para dicha compensación se hará por medio del Plan de inversión del 1% que invertirá $952.035.818 en la compra de 23,8 hectáreas y las restantes 18,8 hectáreas serán compradas con el presupuesto del plan de compensación </a:t>
            </a:r>
            <a:endParaRPr lang="es-CO" dirty="0"/>
          </a:p>
        </p:txBody>
      </p:sp>
      <p:pic>
        <p:nvPicPr>
          <p:cNvPr id="10" name="Imagen 9">
            <a:extLst>
              <a:ext uri="{FF2B5EF4-FFF2-40B4-BE49-F238E27FC236}">
                <a16:creationId xmlns:a16="http://schemas.microsoft.com/office/drawing/2014/main" id="{436DB79E-014F-4801-B49F-4862AD8F2160}"/>
              </a:ext>
            </a:extLst>
          </p:cNvPr>
          <p:cNvPicPr>
            <a:picLocks noChangeAspect="1"/>
          </p:cNvPicPr>
          <p:nvPr/>
        </p:nvPicPr>
        <p:blipFill rotWithShape="1">
          <a:blip r:embed="rId2"/>
          <a:srcRect l="33804" t="63582" r="33478" b="25011"/>
          <a:stretch/>
        </p:blipFill>
        <p:spPr>
          <a:xfrm>
            <a:off x="2941983" y="3631096"/>
            <a:ext cx="7774990" cy="1523999"/>
          </a:xfrm>
          <a:prstGeom prst="rect">
            <a:avLst/>
          </a:prstGeom>
        </p:spPr>
      </p:pic>
    </p:spTree>
    <p:extLst>
      <p:ext uri="{BB962C8B-B14F-4D97-AF65-F5344CB8AC3E}">
        <p14:creationId xmlns:p14="http://schemas.microsoft.com/office/powerpoint/2010/main" val="246125958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2047706" y="1570923"/>
            <a:ext cx="9826242" cy="4378761"/>
          </a:xfrm>
          <a:prstGeom prst="rect">
            <a:avLst/>
          </a:prstGeom>
        </p:spPr>
        <p:txBody>
          <a:bodyPr>
            <a:normAutofit/>
          </a:bodyPr>
          <a:lstStyle/>
          <a:p>
            <a:pPr algn="ctr"/>
            <a:r>
              <a:rPr lang="es-ES" sz="5400" b="1" dirty="0">
                <a:latin typeface="Arial" panose="020B0604020202020204" pitchFamily="34" charset="0"/>
                <a:cs typeface="Arial" panose="020B0604020202020204" pitchFamily="34" charset="0"/>
              </a:rPr>
              <a:t>6.</a:t>
            </a:r>
            <a:r>
              <a:rPr lang="es-ES" sz="5400" dirty="0">
                <a:latin typeface="Arial" panose="020B0604020202020204" pitchFamily="34" charset="0"/>
                <a:cs typeface="Arial" panose="020B0604020202020204" pitchFamily="34" charset="0"/>
              </a:rPr>
              <a:t> </a:t>
            </a:r>
            <a:r>
              <a:rPr lang="es-ES" sz="5400" b="1" dirty="0">
                <a:latin typeface="Arial" panose="020B0604020202020204" pitchFamily="34" charset="0"/>
                <a:cs typeface="Arial" panose="020B0604020202020204" pitchFamily="34" charset="0"/>
              </a:rPr>
              <a:t>ELEMENTOS PARA HACER VEEDURÍA AL MANEJO DE LOS IMPACTOS OCASIONADOS POR EL PROYECTO </a:t>
            </a:r>
            <a:endParaRPr lang="es-CO" sz="5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139195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82880" y="73152"/>
            <a:ext cx="11804904" cy="1384995"/>
          </a:xfrm>
          <a:prstGeom prst="rect">
            <a:avLst/>
          </a:prstGeom>
          <a:noFill/>
        </p:spPr>
        <p:txBody>
          <a:bodyPr wrap="square" rtlCol="0">
            <a:spAutoFit/>
          </a:bodyPr>
          <a:lstStyle/>
          <a:p>
            <a:pPr algn="ctr"/>
            <a:r>
              <a:rPr lang="es-CO" sz="2800" b="1" dirty="0">
                <a:latin typeface="Arial" panose="020B0604020202020204" pitchFamily="34" charset="0"/>
                <a:cs typeface="Arial" panose="020B0604020202020204" pitchFamily="34" charset="0"/>
              </a:rPr>
              <a:t>DECRETO 1076 DE 2015</a:t>
            </a:r>
          </a:p>
          <a:p>
            <a:pPr algn="ctr"/>
            <a:r>
              <a:rPr lang="es-ES" sz="2800" b="1" dirty="0">
                <a:latin typeface="Arial" panose="020B0604020202020204" pitchFamily="34" charset="0"/>
                <a:cs typeface="Arial" panose="020B0604020202020204" pitchFamily="34" charset="0"/>
              </a:rPr>
              <a:t>AUDIENCIAS PÚBLICAS EN MATERIA DE LICENCIAS Y PERMISOS AMBIENTALES</a:t>
            </a:r>
            <a:endParaRPr lang="es-ES" sz="2800" dirty="0">
              <a:latin typeface="Arial" panose="020B0604020202020204" pitchFamily="34" charset="0"/>
              <a:cs typeface="Arial" panose="020B0604020202020204" pitchFamily="34" charset="0"/>
            </a:endParaRPr>
          </a:p>
        </p:txBody>
      </p:sp>
      <p:sp>
        <p:nvSpPr>
          <p:cNvPr id="3" name="CuadroTexto 2"/>
          <p:cNvSpPr txBox="1"/>
          <p:nvPr/>
        </p:nvSpPr>
        <p:spPr>
          <a:xfrm>
            <a:off x="182880" y="1453896"/>
            <a:ext cx="11375136" cy="5632311"/>
          </a:xfrm>
          <a:prstGeom prst="rect">
            <a:avLst/>
          </a:prstGeom>
          <a:noFill/>
        </p:spPr>
        <p:txBody>
          <a:bodyPr wrap="square" rtlCol="0">
            <a:spAutoFit/>
          </a:bodyPr>
          <a:lstStyle/>
          <a:p>
            <a:pPr algn="just"/>
            <a:r>
              <a:rPr lang="es-ES" b="1" dirty="0">
                <a:latin typeface="Arial" panose="020B0604020202020204" pitchFamily="34" charset="0"/>
                <a:cs typeface="Arial" panose="020B0604020202020204" pitchFamily="34" charset="0"/>
              </a:rPr>
              <a:t>ARTÍCULO       2.2.2.4.1.1.</a:t>
            </a:r>
            <a:r>
              <a:rPr lang="es-ES" b="1" i="1" dirty="0">
                <a:latin typeface="Arial" panose="020B0604020202020204" pitchFamily="34" charset="0"/>
                <a:cs typeface="Arial" panose="020B0604020202020204" pitchFamily="34" charset="0"/>
              </a:rPr>
              <a:t> Objeto.</a:t>
            </a:r>
            <a:r>
              <a:rPr lang="es-ES" dirty="0">
                <a:latin typeface="Arial" panose="020B0604020202020204" pitchFamily="34" charset="0"/>
                <a:cs typeface="Arial" panose="020B0604020202020204" pitchFamily="34" charset="0"/>
              </a:rPr>
              <a:t> La audiencia pública ambiental tiene por objeto dar a conocer a las organizaciones sociales, comunidad en general, entidades públicas y privadas la solicitud de licencias, permisos o concesiones ambientales, o la existencia de un proyecto, obra o actividad, los impactos que este pueda generar o genere y las medidas de manejo propuestas o implementadas para prevenir, mitigar, corregir y/o compensar dichos impactos; así como recibir opiniones, informaciones y documentos que aporte la comunidad y demás entidades públicas o privadas.</a:t>
            </a:r>
          </a:p>
          <a:p>
            <a:pPr algn="just"/>
            <a:r>
              <a:rPr lang="es-ES" dirty="0">
                <a:latin typeface="Arial" panose="020B0604020202020204" pitchFamily="34" charset="0"/>
                <a:cs typeface="Arial" panose="020B0604020202020204" pitchFamily="34" charset="0"/>
              </a:rPr>
              <a:t> </a:t>
            </a:r>
          </a:p>
          <a:p>
            <a:pPr algn="just"/>
            <a:r>
              <a:rPr lang="es-ES" i="1" dirty="0">
                <a:latin typeface="Arial" panose="020B0604020202020204" pitchFamily="34" charset="0"/>
                <a:cs typeface="Arial" panose="020B0604020202020204" pitchFamily="34" charset="0"/>
              </a:rPr>
              <a:t>(Decreto 330 de 2007, art. 1)</a:t>
            </a:r>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 </a:t>
            </a:r>
          </a:p>
          <a:p>
            <a:pPr algn="just"/>
            <a:r>
              <a:rPr lang="es-ES" b="1" dirty="0">
                <a:latin typeface="Arial" panose="020B0604020202020204" pitchFamily="34" charset="0"/>
                <a:cs typeface="Arial" panose="020B0604020202020204" pitchFamily="34" charset="0"/>
              </a:rPr>
              <a:t>ARTÍCULO       2.2.2.4.1.2.</a:t>
            </a:r>
            <a:r>
              <a:rPr lang="es-ES" b="1" i="1" dirty="0">
                <a:latin typeface="Arial" panose="020B0604020202020204" pitchFamily="34" charset="0"/>
                <a:cs typeface="Arial" panose="020B0604020202020204" pitchFamily="34" charset="0"/>
              </a:rPr>
              <a:t> Alcance.</a:t>
            </a:r>
            <a:r>
              <a:rPr lang="es-ES" dirty="0">
                <a:latin typeface="Arial" panose="020B0604020202020204" pitchFamily="34" charset="0"/>
                <a:cs typeface="Arial" panose="020B0604020202020204" pitchFamily="34" charset="0"/>
              </a:rPr>
              <a:t> En la audiencia pública se recibirán opiniones, informaciones y documentos, que deberán tenerse en cuenta en el momento de la toma de decisiones por parte de la autoridad ambiental competente. </a:t>
            </a:r>
            <a:r>
              <a:rPr lang="es-ES" b="1" dirty="0">
                <a:solidFill>
                  <a:srgbClr val="FF0000"/>
                </a:solidFill>
                <a:latin typeface="Arial" panose="020B0604020202020204" pitchFamily="34" charset="0"/>
                <a:cs typeface="Arial" panose="020B0604020202020204" pitchFamily="34" charset="0"/>
              </a:rPr>
              <a:t>Durante la celebración de la audiencia pública no se adoptarán decisiones</a:t>
            </a:r>
            <a:r>
              <a:rPr lang="es-ES" dirty="0">
                <a:latin typeface="Arial" panose="020B0604020202020204" pitchFamily="34" charset="0"/>
                <a:cs typeface="Arial" panose="020B0604020202020204" pitchFamily="34" charset="0"/>
              </a:rPr>
              <a:t>. Este mecanismo de participación no agota el derecho de los ciudadanos a participar mediante otros instrumentos en la actuación administrativa correspondiente.</a:t>
            </a:r>
          </a:p>
          <a:p>
            <a:pPr algn="just"/>
            <a:r>
              <a:rPr lang="es-ES" dirty="0">
                <a:latin typeface="Arial" panose="020B0604020202020204" pitchFamily="34" charset="0"/>
                <a:cs typeface="Arial" panose="020B0604020202020204" pitchFamily="34" charset="0"/>
              </a:rPr>
              <a:t> </a:t>
            </a:r>
          </a:p>
          <a:p>
            <a:pPr algn="just"/>
            <a:r>
              <a:rPr lang="es-ES" b="1" dirty="0">
                <a:latin typeface="Arial" panose="020B0604020202020204" pitchFamily="34" charset="0"/>
                <a:cs typeface="Arial" panose="020B0604020202020204" pitchFamily="34" charset="0"/>
              </a:rPr>
              <a:t>PARÁGRAFO</a:t>
            </a:r>
            <a:r>
              <a:rPr lang="es-ES" dirty="0">
                <a:latin typeface="Arial" panose="020B0604020202020204" pitchFamily="34" charset="0"/>
                <a:cs typeface="Arial" panose="020B0604020202020204" pitchFamily="34" charset="0"/>
              </a:rPr>
              <a:t>. </a:t>
            </a:r>
            <a:r>
              <a:rPr lang="es-ES" b="1" dirty="0">
                <a:solidFill>
                  <a:srgbClr val="FF0000"/>
                </a:solidFill>
                <a:latin typeface="Arial" panose="020B0604020202020204" pitchFamily="34" charset="0"/>
                <a:cs typeface="Arial" panose="020B0604020202020204" pitchFamily="34" charset="0"/>
              </a:rPr>
              <a:t>La audiencia pública no es una instancia de debate, ni de discusión</a:t>
            </a:r>
            <a:r>
              <a:rPr lang="es-ES" dirty="0">
                <a:latin typeface="Arial" panose="020B0604020202020204" pitchFamily="34" charset="0"/>
                <a:cs typeface="Arial" panose="020B0604020202020204" pitchFamily="34" charset="0"/>
              </a:rPr>
              <a:t>.</a:t>
            </a:r>
          </a:p>
          <a:p>
            <a:pPr algn="just"/>
            <a:r>
              <a:rPr lang="es-ES" dirty="0">
                <a:latin typeface="Arial" panose="020B0604020202020204" pitchFamily="34" charset="0"/>
                <a:cs typeface="Arial" panose="020B0604020202020204" pitchFamily="34" charset="0"/>
              </a:rPr>
              <a:t> </a:t>
            </a:r>
          </a:p>
          <a:p>
            <a:pPr algn="just"/>
            <a:r>
              <a:rPr lang="es-ES" i="1" dirty="0">
                <a:latin typeface="Arial" panose="020B0604020202020204" pitchFamily="34" charset="0"/>
                <a:cs typeface="Arial" panose="020B0604020202020204" pitchFamily="34" charset="0"/>
              </a:rPr>
              <a:t>(Decreto 330 de 2007, art. 2)</a:t>
            </a:r>
          </a:p>
          <a:p>
            <a:pPr algn="just"/>
            <a:endParaRPr lang="es-CO" i="1" dirty="0">
              <a:latin typeface="Arial" panose="020B0604020202020204" pitchFamily="34" charset="0"/>
              <a:cs typeface="Arial" panose="020B0604020202020204" pitchFamily="34" charset="0"/>
            </a:endParaRPr>
          </a:p>
          <a:p>
            <a:pPr algn="just"/>
            <a:endParaRPr lang="es-E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037802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513588" y="394692"/>
            <a:ext cx="11164824" cy="6463308"/>
          </a:xfrm>
          <a:prstGeom prst="rect">
            <a:avLst/>
          </a:prstGeom>
          <a:noFill/>
        </p:spPr>
        <p:txBody>
          <a:bodyPr wrap="square" rtlCol="0">
            <a:spAutoFit/>
          </a:bodyPr>
          <a:lstStyle/>
          <a:p>
            <a:pPr algn="just"/>
            <a:r>
              <a:rPr lang="es-ES" b="1" dirty="0">
                <a:latin typeface="Arial" panose="020B0604020202020204" pitchFamily="34" charset="0"/>
                <a:cs typeface="Arial" panose="020B0604020202020204" pitchFamily="34" charset="0"/>
              </a:rPr>
              <a:t>ARTÍCULO       2.2.2.4.1.3.</a:t>
            </a:r>
            <a:r>
              <a:rPr lang="es-ES" b="1" i="1" dirty="0">
                <a:latin typeface="Arial" panose="020B0604020202020204" pitchFamily="34" charset="0"/>
                <a:cs typeface="Arial" panose="020B0604020202020204" pitchFamily="34" charset="0"/>
              </a:rPr>
              <a:t> Oportunidad.</a:t>
            </a:r>
            <a:r>
              <a:rPr lang="es-ES" dirty="0">
                <a:latin typeface="Arial" panose="020B0604020202020204" pitchFamily="34" charset="0"/>
                <a:cs typeface="Arial" panose="020B0604020202020204" pitchFamily="34" charset="0"/>
              </a:rPr>
              <a:t> La celebración de una audiencia pública ambiental procederá en los siguientes casos:</a:t>
            </a:r>
          </a:p>
          <a:p>
            <a:pPr algn="just"/>
            <a:r>
              <a:rPr lang="es-ES" dirty="0">
                <a:latin typeface="Arial" panose="020B0604020202020204" pitchFamily="34" charset="0"/>
                <a:cs typeface="Arial" panose="020B0604020202020204" pitchFamily="34" charset="0"/>
              </a:rPr>
              <a:t> </a:t>
            </a:r>
          </a:p>
          <a:p>
            <a:pPr algn="just"/>
            <a:r>
              <a:rPr lang="es-ES" dirty="0">
                <a:latin typeface="Arial" panose="020B0604020202020204" pitchFamily="34" charset="0"/>
                <a:cs typeface="Arial" panose="020B0604020202020204" pitchFamily="34" charset="0"/>
              </a:rPr>
              <a:t>a) </a:t>
            </a:r>
            <a:r>
              <a:rPr lang="es-ES" b="1" dirty="0">
                <a:solidFill>
                  <a:srgbClr val="FF0000"/>
                </a:solidFill>
                <a:latin typeface="Arial" panose="020B0604020202020204" pitchFamily="34" charset="0"/>
                <a:cs typeface="Arial" panose="020B0604020202020204" pitchFamily="34" charset="0"/>
              </a:rPr>
              <a:t>Con anticipación al acto que le ponga término a la actuación administrativa, bien sea para la expedición o modificación de la licencia ambiental o de los permisos que se requieran para el uso y/o, aprovechamiento de los recursos naturales renovables;</a:t>
            </a:r>
          </a:p>
          <a:p>
            <a:pPr algn="just"/>
            <a:r>
              <a:rPr lang="es-ES" dirty="0">
                <a:latin typeface="Arial" panose="020B0604020202020204" pitchFamily="34" charset="0"/>
                <a:cs typeface="Arial" panose="020B0604020202020204" pitchFamily="34" charset="0"/>
              </a:rPr>
              <a:t> </a:t>
            </a:r>
          </a:p>
          <a:p>
            <a:pPr algn="just"/>
            <a:r>
              <a:rPr lang="es-ES" dirty="0">
                <a:latin typeface="Arial" panose="020B0604020202020204" pitchFamily="34" charset="0"/>
                <a:cs typeface="Arial" panose="020B0604020202020204" pitchFamily="34" charset="0"/>
              </a:rPr>
              <a:t>b) </a:t>
            </a:r>
            <a:r>
              <a:rPr lang="es-ES" b="1" dirty="0">
                <a:solidFill>
                  <a:srgbClr val="FF0000"/>
                </a:solidFill>
                <a:latin typeface="Arial" panose="020B0604020202020204" pitchFamily="34" charset="0"/>
                <a:cs typeface="Arial" panose="020B0604020202020204" pitchFamily="34" charset="0"/>
              </a:rPr>
              <a:t>Durante la ejecución de un proyecto, obra o actividad, cuando fuere manifiesta la violación de los requisitos, términos, condiciones y obligaciones bajo los cuales se otorgó la licencia o el permiso ambiental.</a:t>
            </a:r>
          </a:p>
          <a:p>
            <a:pPr algn="just"/>
            <a:r>
              <a:rPr lang="es-ES" dirty="0">
                <a:latin typeface="Arial" panose="020B0604020202020204" pitchFamily="34" charset="0"/>
                <a:cs typeface="Arial" panose="020B0604020202020204" pitchFamily="34" charset="0"/>
              </a:rPr>
              <a:t> </a:t>
            </a:r>
          </a:p>
          <a:p>
            <a:pPr algn="just"/>
            <a:r>
              <a:rPr lang="es-ES" i="1" dirty="0">
                <a:latin typeface="Arial" panose="020B0604020202020204" pitchFamily="34" charset="0"/>
                <a:cs typeface="Arial" panose="020B0604020202020204" pitchFamily="34" charset="0"/>
              </a:rPr>
              <a:t>(Decreto 330 de 2007, art. 3)</a:t>
            </a:r>
            <a:endParaRPr lang="es-ES" dirty="0">
              <a:latin typeface="Arial" panose="020B0604020202020204" pitchFamily="34" charset="0"/>
              <a:cs typeface="Arial" panose="020B0604020202020204" pitchFamily="34" charset="0"/>
            </a:endParaRPr>
          </a:p>
          <a:p>
            <a:pPr algn="just"/>
            <a:endParaRPr lang="es-ES" b="1" dirty="0">
              <a:latin typeface="Arial" panose="020B0604020202020204" pitchFamily="34" charset="0"/>
              <a:cs typeface="Arial" panose="020B0604020202020204" pitchFamily="34" charset="0"/>
            </a:endParaRPr>
          </a:p>
          <a:p>
            <a:pPr algn="just"/>
            <a:endParaRPr lang="es-ES" b="1" dirty="0">
              <a:latin typeface="Arial" panose="020B0604020202020204" pitchFamily="34" charset="0"/>
              <a:cs typeface="Arial" panose="020B0604020202020204" pitchFamily="34" charset="0"/>
            </a:endParaRPr>
          </a:p>
          <a:p>
            <a:pPr algn="just"/>
            <a:r>
              <a:rPr lang="es-ES" b="1" dirty="0">
                <a:latin typeface="Arial" panose="020B0604020202020204" pitchFamily="34" charset="0"/>
                <a:cs typeface="Arial" panose="020B0604020202020204" pitchFamily="34" charset="0"/>
              </a:rPr>
              <a:t>ARTÍCULO       2.2.2.4.1.5.</a:t>
            </a:r>
            <a:r>
              <a:rPr lang="es-ES" b="1" i="1" dirty="0">
                <a:latin typeface="Arial" panose="020B0604020202020204" pitchFamily="34" charset="0"/>
                <a:cs typeface="Arial" panose="020B0604020202020204" pitchFamily="34" charset="0"/>
              </a:rPr>
              <a:t> Solicitud.</a:t>
            </a:r>
            <a:r>
              <a:rPr lang="es-ES" dirty="0">
                <a:latin typeface="Arial" panose="020B0604020202020204" pitchFamily="34" charset="0"/>
                <a:cs typeface="Arial" panose="020B0604020202020204" pitchFamily="34" charset="0"/>
              </a:rPr>
              <a:t> La celebración de una audiencia pública ambiental puede ser solicitada por el Procurador General de la Nación o el Delegado para Asuntos Ambientales y Agrarios, el Defensor del Pueblo, el Ministro de Ambiente y Desarrollo Sostenible, los Directores Generales de las demás autoridades ambientales, los gobernadores, los alcaldes o por lo menos cien (100) personas o tres (3) entidades sin ánimo de lucro.</a:t>
            </a:r>
          </a:p>
          <a:p>
            <a:pPr algn="just"/>
            <a:endParaRPr lang="es-CO"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Si se reciben dos o más solicitudes de audiencia pública ambiental, relativas a una misma licencia o permiso, se tramitarán conjuntamente y se convocará a una misma audiencia pública, en la cual podrán intervenir los suscriptores de las diferentes solicitudes.</a:t>
            </a:r>
          </a:p>
        </p:txBody>
      </p:sp>
    </p:spTree>
    <p:extLst>
      <p:ext uri="{BB962C8B-B14F-4D97-AF65-F5344CB8AC3E}">
        <p14:creationId xmlns:p14="http://schemas.microsoft.com/office/powerpoint/2010/main" val="389732689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ctrTitle" idx="4294967295"/>
          </p:nvPr>
        </p:nvSpPr>
        <p:spPr>
          <a:xfrm>
            <a:off x="2551290" y="1847498"/>
            <a:ext cx="9144000" cy="2387600"/>
          </a:xfrm>
          <a:prstGeom prst="rect">
            <a:avLst/>
          </a:prstGeom>
        </p:spPr>
        <p:txBody>
          <a:bodyPr/>
          <a:lstStyle/>
          <a:p>
            <a:pPr algn="ctr"/>
            <a:r>
              <a:rPr lang="es-ES" sz="4800" b="1" dirty="0">
                <a:latin typeface="Arial" panose="020B0604020202020204" pitchFamily="34" charset="0"/>
                <a:cs typeface="Arial" panose="020B0604020202020204" pitchFamily="34" charset="0"/>
              </a:rPr>
              <a:t>Aportes al Municipio</a:t>
            </a:r>
            <a:endParaRPr lang="es-CO" sz="4800" b="1" dirty="0">
              <a:latin typeface="Arial" panose="020B0604020202020204" pitchFamily="34" charset="0"/>
              <a:cs typeface="Arial" panose="020B0604020202020204" pitchFamily="34" charset="0"/>
            </a:endParaRPr>
          </a:p>
        </p:txBody>
      </p:sp>
      <p:sp>
        <p:nvSpPr>
          <p:cNvPr id="7" name="Subtítulo 6"/>
          <p:cNvSpPr>
            <a:spLocks noGrp="1"/>
          </p:cNvSpPr>
          <p:nvPr>
            <p:ph type="subTitle" idx="4294967295"/>
          </p:nvPr>
        </p:nvSpPr>
        <p:spPr>
          <a:xfrm>
            <a:off x="2551290" y="2883253"/>
            <a:ext cx="9144000" cy="1655763"/>
          </a:xfrm>
          <a:prstGeom prst="rect">
            <a:avLst/>
          </a:prstGeom>
        </p:spPr>
        <p:txBody>
          <a:bodyPr>
            <a:noAutofit/>
          </a:bodyPr>
          <a:lstStyle/>
          <a:p>
            <a:pPr marL="0" indent="0" algn="ctr">
              <a:buNone/>
            </a:pPr>
            <a:r>
              <a:rPr lang="es-ES" sz="2400">
                <a:latin typeface="Arial" panose="020B0604020202020204" pitchFamily="34" charset="0"/>
                <a:cs typeface="Arial" panose="020B0604020202020204" pitchFamily="34" charset="0"/>
              </a:rPr>
              <a:t>LEY 56 DE 1981</a:t>
            </a:r>
          </a:p>
          <a:p>
            <a:pPr marL="0" indent="0" algn="ctr">
              <a:buNone/>
            </a:pPr>
            <a:r>
              <a:rPr lang="es-ES" sz="2400">
                <a:latin typeface="Arial" panose="020B0604020202020204" pitchFamily="34" charset="0"/>
                <a:cs typeface="Arial" panose="020B0604020202020204" pitchFamily="34" charset="0"/>
              </a:rPr>
              <a:t>“Por la cual se dictan normas sobre obras públicas de generación eléctrica, y acueductos, sistemas de regadío y otras y se regulan las expropiaciones y servidumbres de los bienes afectados por tales obras.”</a:t>
            </a:r>
          </a:p>
          <a:p>
            <a:endParaRPr lang="es-CO" sz="2000"/>
          </a:p>
        </p:txBody>
      </p:sp>
    </p:spTree>
    <p:extLst>
      <p:ext uri="{BB962C8B-B14F-4D97-AF65-F5344CB8AC3E}">
        <p14:creationId xmlns:p14="http://schemas.microsoft.com/office/powerpoint/2010/main" val="198008096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1676400" y="1290814"/>
            <a:ext cx="10515600" cy="1325563"/>
          </a:xfrm>
          <a:prstGeom prst="rect">
            <a:avLst/>
          </a:prstGeom>
        </p:spPr>
        <p:txBody>
          <a:bodyPr>
            <a:normAutofit/>
          </a:bodyPr>
          <a:lstStyle/>
          <a:p>
            <a:pPr algn="ctr"/>
            <a:r>
              <a:rPr lang="es-ES" sz="2800" b="1">
                <a:latin typeface="Arial" panose="020B0604020202020204" pitchFamily="34" charset="0"/>
                <a:cs typeface="Arial" panose="020B0604020202020204" pitchFamily="34" charset="0"/>
              </a:rPr>
              <a:t>COMPENSACIÓN IMPUESTO PREDIAL</a:t>
            </a:r>
            <a:endParaRPr lang="es-CO" sz="2800" b="1">
              <a:latin typeface="Arial" panose="020B0604020202020204" pitchFamily="34" charset="0"/>
              <a:cs typeface="Arial" panose="020B0604020202020204" pitchFamily="34" charset="0"/>
            </a:endParaRPr>
          </a:p>
        </p:txBody>
      </p:sp>
      <p:sp>
        <p:nvSpPr>
          <p:cNvPr id="3" name="Marcador de contenido 2"/>
          <p:cNvSpPr>
            <a:spLocks noGrp="1"/>
          </p:cNvSpPr>
          <p:nvPr>
            <p:ph idx="4294967295"/>
          </p:nvPr>
        </p:nvSpPr>
        <p:spPr>
          <a:xfrm>
            <a:off x="2622966" y="2243844"/>
            <a:ext cx="8902989" cy="3016779"/>
          </a:xfrm>
          <a:prstGeom prst="rect">
            <a:avLst/>
          </a:prstGeom>
        </p:spPr>
        <p:txBody>
          <a:bodyPr>
            <a:normAutofit/>
          </a:bodyPr>
          <a:lstStyle/>
          <a:p>
            <a:pPr marL="0" indent="0" algn="just">
              <a:buNone/>
            </a:pPr>
            <a:r>
              <a:rPr lang="es-ES" sz="2400">
                <a:latin typeface="Arial" panose="020B0604020202020204" pitchFamily="34" charset="0"/>
                <a:cs typeface="Arial" panose="020B0604020202020204" pitchFamily="34" charset="0"/>
              </a:rPr>
              <a:t>La entidad propietaria de las obras reconocerá </a:t>
            </a:r>
            <a:r>
              <a:rPr lang="es-ES" sz="2400" b="1">
                <a:latin typeface="Arial" panose="020B0604020202020204" pitchFamily="34" charset="0"/>
                <a:cs typeface="Arial" panose="020B0604020202020204" pitchFamily="34" charset="0"/>
              </a:rPr>
              <a:t>anualmente</a:t>
            </a:r>
            <a:r>
              <a:rPr lang="es-ES" sz="2400">
                <a:latin typeface="Arial" panose="020B0604020202020204" pitchFamily="34" charset="0"/>
                <a:cs typeface="Arial" panose="020B0604020202020204" pitchFamily="34" charset="0"/>
              </a:rPr>
              <a:t> a los municipios: </a:t>
            </a:r>
          </a:p>
          <a:p>
            <a:pPr marL="514350" indent="-514350" algn="just">
              <a:buAutoNum type="alphaLcParenR"/>
            </a:pPr>
            <a:r>
              <a:rPr lang="es-ES" sz="2400">
                <a:latin typeface="Arial" panose="020B0604020202020204" pitchFamily="34" charset="0"/>
                <a:cs typeface="Arial" panose="020B0604020202020204" pitchFamily="34" charset="0"/>
              </a:rPr>
              <a:t>Una suma de dinero que compense el impuesto predial que dejen de percibir por los inmuebles adquiridos.</a:t>
            </a:r>
          </a:p>
          <a:p>
            <a:pPr marL="514350" indent="-514350" algn="just">
              <a:buAutoNum type="alphaLcParenR"/>
            </a:pPr>
            <a:r>
              <a:rPr lang="es-ES" sz="2400">
                <a:latin typeface="Arial" panose="020B0604020202020204" pitchFamily="34" charset="0"/>
                <a:cs typeface="Arial" panose="020B0604020202020204" pitchFamily="34" charset="0"/>
              </a:rPr>
              <a:t>El impuesto predial que corresponde a los edificios y a las viviendas permanentes de su propiedad, sin incluir las presas, estaciones generadoras u obras públicas ni sus equipos.</a:t>
            </a:r>
            <a:endParaRPr lang="es-CO" sz="2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75834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1381867" y="1253276"/>
            <a:ext cx="10515600" cy="1325563"/>
          </a:xfrm>
          <a:prstGeom prst="rect">
            <a:avLst/>
          </a:prstGeom>
        </p:spPr>
        <p:txBody>
          <a:bodyPr>
            <a:normAutofit/>
          </a:bodyPr>
          <a:lstStyle/>
          <a:p>
            <a:pPr algn="ctr"/>
            <a:r>
              <a:rPr lang="es-ES" sz="2800" b="1">
                <a:latin typeface="Arial" panose="020B0604020202020204" pitchFamily="34" charset="0"/>
                <a:cs typeface="Arial" panose="020B0604020202020204" pitchFamily="34" charset="0"/>
              </a:rPr>
              <a:t>FONDOS DE INVERSIÓN</a:t>
            </a:r>
            <a:endParaRPr lang="es-CO" sz="2800" b="1">
              <a:latin typeface="Arial" panose="020B0604020202020204" pitchFamily="34" charset="0"/>
              <a:cs typeface="Arial" panose="020B0604020202020204" pitchFamily="34" charset="0"/>
            </a:endParaRPr>
          </a:p>
        </p:txBody>
      </p:sp>
      <p:sp>
        <p:nvSpPr>
          <p:cNvPr id="3" name="Marcador de contenido 2"/>
          <p:cNvSpPr>
            <a:spLocks noGrp="1"/>
          </p:cNvSpPr>
          <p:nvPr>
            <p:ph idx="4294967295"/>
          </p:nvPr>
        </p:nvSpPr>
        <p:spPr>
          <a:xfrm>
            <a:off x="2562576" y="2015209"/>
            <a:ext cx="8528755" cy="3524779"/>
          </a:xfrm>
          <a:prstGeom prst="rect">
            <a:avLst/>
          </a:prstGeom>
        </p:spPr>
        <p:txBody>
          <a:bodyPr>
            <a:noAutofit/>
          </a:bodyPr>
          <a:lstStyle/>
          <a:p>
            <a:pPr marL="0" indent="0" algn="just">
              <a:buNone/>
            </a:pPr>
            <a:r>
              <a:rPr lang="es-ES" sz="2400">
                <a:latin typeface="Arial" panose="020B0604020202020204" pitchFamily="34" charset="0"/>
                <a:cs typeface="Arial" panose="020B0604020202020204" pitchFamily="34" charset="0"/>
              </a:rPr>
              <a:t>Los municipios en cuyo territorio se construyan las obras, constituirán fondos especiales cuyos recursos estarán destinados a inversión en los programas y obras recomendadas por el estudio socio-económico realizado por la entidad propietaria en busca de mejorar la calidad de vida de los habitantes de esa región.</a:t>
            </a:r>
          </a:p>
          <a:p>
            <a:pPr marL="0" indent="0" algn="just">
              <a:buNone/>
            </a:pPr>
            <a:r>
              <a:rPr lang="es-ES" sz="1800">
                <a:latin typeface="Arial" panose="020B0604020202020204" pitchFamily="34" charset="0"/>
                <a:cs typeface="Arial" panose="020B0604020202020204" pitchFamily="34" charset="0"/>
              </a:rPr>
              <a:t>*Los recursos de estos fondos provendrán del pago que las entidades propietarias deberán hacer a los municipios de un valor igual a la suma de los avalúos catastrales de todos los predios que dichas entidades adquieran y programen adquirir en la zona y que pagarán, por una sola vez, a los municipios.</a:t>
            </a:r>
            <a:endParaRPr lang="es-CO" sz="1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462741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1555215" y="818586"/>
            <a:ext cx="10515600" cy="1325563"/>
          </a:xfrm>
          <a:prstGeom prst="rect">
            <a:avLst/>
          </a:prstGeom>
        </p:spPr>
        <p:txBody>
          <a:bodyPr>
            <a:normAutofit/>
          </a:bodyPr>
          <a:lstStyle/>
          <a:p>
            <a:pPr algn="ctr"/>
            <a:r>
              <a:rPr lang="es-ES" sz="2800" b="1">
                <a:latin typeface="Arial" panose="020B0604020202020204" pitchFamily="34" charset="0"/>
                <a:cs typeface="Arial" panose="020B0604020202020204" pitchFamily="34" charset="0"/>
              </a:rPr>
              <a:t>IMPUESTO DE INDUSTRIA Y COMERCIO</a:t>
            </a:r>
            <a:endParaRPr lang="es-CO" sz="2800" b="1">
              <a:latin typeface="Arial" panose="020B0604020202020204" pitchFamily="34" charset="0"/>
              <a:cs typeface="Arial" panose="020B0604020202020204" pitchFamily="34" charset="0"/>
            </a:endParaRPr>
          </a:p>
        </p:txBody>
      </p:sp>
      <p:sp>
        <p:nvSpPr>
          <p:cNvPr id="3" name="Marcador de contenido 2"/>
          <p:cNvSpPr>
            <a:spLocks noGrp="1"/>
          </p:cNvSpPr>
          <p:nvPr>
            <p:ph idx="4294967295"/>
          </p:nvPr>
        </p:nvSpPr>
        <p:spPr>
          <a:xfrm>
            <a:off x="2688116" y="1602553"/>
            <a:ext cx="8686800" cy="3366054"/>
          </a:xfrm>
          <a:prstGeom prst="rect">
            <a:avLst/>
          </a:prstGeom>
        </p:spPr>
        <p:txBody>
          <a:bodyPr>
            <a:noAutofit/>
          </a:bodyPr>
          <a:lstStyle/>
          <a:p>
            <a:pPr marL="0" indent="0" algn="just">
              <a:buNone/>
            </a:pPr>
            <a:r>
              <a:rPr lang="es-ES" sz="2200">
                <a:latin typeface="Arial" panose="020B0604020202020204" pitchFamily="34" charset="0"/>
                <a:cs typeface="Arial" panose="020B0604020202020204" pitchFamily="34" charset="0"/>
              </a:rPr>
              <a:t>Las entidades propietarias, pagarán a los municipios los impuestos, tasas, gravámenes o contribuciones de carácter municipal </a:t>
            </a:r>
            <a:r>
              <a:rPr lang="es-ES" sz="2200" b="1">
                <a:latin typeface="Arial" panose="020B0604020202020204" pitchFamily="34" charset="0"/>
                <a:cs typeface="Arial" panose="020B0604020202020204" pitchFamily="34" charset="0"/>
              </a:rPr>
              <a:t>diferentes del impuesto predial</a:t>
            </a:r>
            <a:r>
              <a:rPr lang="es-ES" sz="2200">
                <a:latin typeface="Arial" panose="020B0604020202020204" pitchFamily="34" charset="0"/>
                <a:cs typeface="Arial" panose="020B0604020202020204" pitchFamily="34" charset="0"/>
              </a:rPr>
              <a:t>, únicamente a partir del momento en que las obras entren en operación o funcionamiento y dentro de la siguiente limitación:</a:t>
            </a:r>
          </a:p>
          <a:p>
            <a:pPr algn="just"/>
            <a:r>
              <a:rPr lang="es-ES" sz="2200">
                <a:latin typeface="Arial" panose="020B0604020202020204" pitchFamily="34" charset="0"/>
                <a:cs typeface="Arial" panose="020B0604020202020204" pitchFamily="34" charset="0"/>
              </a:rPr>
              <a:t>Las entidades propietarias de obras para generación de energía eléctrica, podrán ser gravadas con el impuesto de industria y comercio, limitada a cinco pesos ($5.00) anuales por cada kilovatio, instalado en la respectiva central generadora.</a:t>
            </a:r>
          </a:p>
          <a:p>
            <a:pPr marL="0" indent="0" algn="just">
              <a:buNone/>
            </a:pPr>
            <a:r>
              <a:rPr lang="es-ES" sz="2200">
                <a:latin typeface="Arial" panose="020B0604020202020204" pitchFamily="34" charset="0"/>
                <a:cs typeface="Arial" panose="020B0604020202020204" pitchFamily="34" charset="0"/>
              </a:rPr>
              <a:t>*El monto se reajustará anualmente en un porcentaje igual al índice nacional de incremento del costo de vida certificado por el DANE correspondiente al año inmediatamente anterior.</a:t>
            </a:r>
            <a:endParaRPr lang="es-CO" sz="2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0900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E41A27E-F57A-401D-8B78-B46164DC5FB8}"/>
              </a:ext>
            </a:extLst>
          </p:cNvPr>
          <p:cNvPicPr>
            <a:picLocks noChangeAspect="1"/>
          </p:cNvPicPr>
          <p:nvPr/>
        </p:nvPicPr>
        <p:blipFill rotWithShape="1">
          <a:blip r:embed="rId2"/>
          <a:srcRect l="21739" t="23781" r="20978" b="8360"/>
          <a:stretch/>
        </p:blipFill>
        <p:spPr>
          <a:xfrm>
            <a:off x="1309927" y="0"/>
            <a:ext cx="9132786" cy="6082747"/>
          </a:xfrm>
          <a:prstGeom prst="rect">
            <a:avLst/>
          </a:prstGeom>
        </p:spPr>
      </p:pic>
    </p:spTree>
    <p:extLst>
      <p:ext uri="{BB962C8B-B14F-4D97-AF65-F5344CB8AC3E}">
        <p14:creationId xmlns:p14="http://schemas.microsoft.com/office/powerpoint/2010/main" val="1388381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DE7F642-6670-4F23-A037-DE499C325556}"/>
              </a:ext>
            </a:extLst>
          </p:cNvPr>
          <p:cNvPicPr>
            <a:picLocks noChangeAspect="1"/>
          </p:cNvPicPr>
          <p:nvPr/>
        </p:nvPicPr>
        <p:blipFill rotWithShape="1">
          <a:blip r:embed="rId2"/>
          <a:srcRect l="21413" t="23780" r="20978" b="9714"/>
          <a:stretch/>
        </p:blipFill>
        <p:spPr>
          <a:xfrm>
            <a:off x="1550504" y="1033670"/>
            <a:ext cx="8706679" cy="5651129"/>
          </a:xfrm>
          <a:prstGeom prst="rect">
            <a:avLst/>
          </a:prstGeom>
        </p:spPr>
      </p:pic>
    </p:spTree>
    <p:extLst>
      <p:ext uri="{BB962C8B-B14F-4D97-AF65-F5344CB8AC3E}">
        <p14:creationId xmlns:p14="http://schemas.microsoft.com/office/powerpoint/2010/main" val="41942295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5638" y="5592719"/>
            <a:ext cx="1427144" cy="1030359"/>
          </a:xfrm>
          <a:prstGeom prst="rect">
            <a:avLst/>
          </a:prstGeom>
        </p:spPr>
      </p:pic>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4779" y="1432192"/>
            <a:ext cx="3750859" cy="4945822"/>
          </a:xfrm>
          <a:prstGeom prst="rect">
            <a:avLst/>
          </a:prstGeom>
        </p:spPr>
      </p:pic>
      <p:pic>
        <p:nvPicPr>
          <p:cNvPr id="3" name="Imagen 2"/>
          <p:cNvPicPr>
            <a:picLocks noChangeAspect="1"/>
          </p:cNvPicPr>
          <p:nvPr/>
        </p:nvPicPr>
        <p:blipFill rotWithShape="1">
          <a:blip r:embed="rId4">
            <a:extLst>
              <a:ext uri="{28A0092B-C50C-407E-A947-70E740481C1C}">
                <a14:useLocalDpi xmlns:a14="http://schemas.microsoft.com/office/drawing/2010/main" val="0"/>
              </a:ext>
            </a:extLst>
          </a:blip>
          <a:srcRect t="13182"/>
          <a:stretch/>
        </p:blipFill>
        <p:spPr>
          <a:xfrm>
            <a:off x="217584" y="2001079"/>
            <a:ext cx="6256886" cy="3800168"/>
          </a:xfrm>
          <a:prstGeom prst="rect">
            <a:avLst/>
          </a:prstGeom>
        </p:spPr>
      </p:pic>
      <p:sp>
        <p:nvSpPr>
          <p:cNvPr id="4" name="Título 1"/>
          <p:cNvSpPr txBox="1">
            <a:spLocks/>
          </p:cNvSpPr>
          <p:nvPr/>
        </p:nvSpPr>
        <p:spPr>
          <a:xfrm>
            <a:off x="816391" y="346854"/>
            <a:ext cx="1004738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err="1">
                <a:latin typeface="Arial" panose="020B0604020202020204" pitchFamily="34" charset="0"/>
                <a:cs typeface="Arial" panose="020B0604020202020204" pitchFamily="34" charset="0"/>
              </a:rPr>
              <a:t>ACLARACIÓN</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SOLICITADA</a:t>
            </a:r>
            <a:r>
              <a:rPr lang="en-US" sz="3600" b="1" dirty="0">
                <a:latin typeface="Arial" panose="020B0604020202020204" pitchFamily="34" charset="0"/>
                <a:cs typeface="Arial" panose="020B0604020202020204" pitchFamily="34" charset="0"/>
              </a:rPr>
              <a:t> </a:t>
            </a:r>
          </a:p>
          <a:p>
            <a:pPr algn="ctr"/>
            <a:r>
              <a:rPr lang="en-US" sz="3600" b="1" dirty="0">
                <a:latin typeface="Arial" panose="020B0604020202020204" pitchFamily="34" charset="0"/>
                <a:cs typeface="Arial" panose="020B0604020202020204" pitchFamily="34" charset="0"/>
              </a:rPr>
              <a:t>30 DE </a:t>
            </a:r>
            <a:r>
              <a:rPr lang="en-US" sz="3600" b="1" dirty="0" err="1">
                <a:latin typeface="Arial" panose="020B0604020202020204" pitchFamily="34" charset="0"/>
                <a:cs typeface="Arial" panose="020B0604020202020204" pitchFamily="34" charset="0"/>
              </a:rPr>
              <a:t>ENERO</a:t>
            </a:r>
            <a:r>
              <a:rPr lang="en-US" sz="3600" b="1" dirty="0">
                <a:latin typeface="Arial" panose="020B0604020202020204" pitchFamily="34" charset="0"/>
                <a:cs typeface="Arial" panose="020B0604020202020204" pitchFamily="34" charset="0"/>
              </a:rPr>
              <a:t> DE 2022</a:t>
            </a:r>
          </a:p>
        </p:txBody>
      </p:sp>
    </p:spTree>
    <p:extLst>
      <p:ext uri="{BB962C8B-B14F-4D97-AF65-F5344CB8AC3E}">
        <p14:creationId xmlns:p14="http://schemas.microsoft.com/office/powerpoint/2010/main" val="4003654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717" y="1561793"/>
            <a:ext cx="5675224" cy="4180682"/>
          </a:xfrm>
          <a:prstGeom prst="rect">
            <a:avLst/>
          </a:prstGeom>
        </p:spPr>
      </p:pic>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6547" y="1802109"/>
            <a:ext cx="6353060" cy="3700050"/>
          </a:xfrm>
          <a:prstGeom prst="rect">
            <a:avLst/>
          </a:prstGeom>
        </p:spPr>
      </p:pic>
      <p:sp>
        <p:nvSpPr>
          <p:cNvPr id="4" name="Título 1"/>
          <p:cNvSpPr txBox="1">
            <a:spLocks/>
          </p:cNvSpPr>
          <p:nvPr/>
        </p:nvSpPr>
        <p:spPr>
          <a:xfrm>
            <a:off x="815249" y="512107"/>
            <a:ext cx="1004738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latin typeface="Arial" panose="020B0604020202020204" pitchFamily="34" charset="0"/>
                <a:cs typeface="Arial" panose="020B0604020202020204" pitchFamily="34" charset="0"/>
              </a:rPr>
              <a:t>RESPUESTA</a:t>
            </a:r>
          </a:p>
        </p:txBody>
      </p:sp>
    </p:spTree>
    <p:extLst>
      <p:ext uri="{BB962C8B-B14F-4D97-AF65-F5344CB8AC3E}">
        <p14:creationId xmlns:p14="http://schemas.microsoft.com/office/powerpoint/2010/main" val="3502615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5023" y="3738157"/>
            <a:ext cx="2136404" cy="2797199"/>
          </a:xfrm>
          <a:prstGeom prst="rect">
            <a:avLst/>
          </a:prstGeom>
        </p:spPr>
      </p:pic>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88" y="2005294"/>
            <a:ext cx="2380475" cy="2757493"/>
          </a:xfrm>
          <a:prstGeom prst="rect">
            <a:avLst/>
          </a:prstGeom>
        </p:spPr>
      </p:pic>
      <p:pic>
        <p:nvPicPr>
          <p:cNvPr id="4" name="Imagen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23045" y="2131051"/>
            <a:ext cx="2329088" cy="2642242"/>
          </a:xfrm>
          <a:prstGeom prst="rect">
            <a:avLst/>
          </a:prstGeom>
        </p:spPr>
      </p:pic>
      <p:pic>
        <p:nvPicPr>
          <p:cNvPr id="5" name="Image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5357" y="3907479"/>
            <a:ext cx="2081123" cy="2779760"/>
          </a:xfrm>
          <a:prstGeom prst="rect">
            <a:avLst/>
          </a:prstGeom>
        </p:spPr>
      </p:pic>
      <p:sp>
        <p:nvSpPr>
          <p:cNvPr id="6" name="CuadroTexto 5"/>
          <p:cNvSpPr txBox="1"/>
          <p:nvPr/>
        </p:nvSpPr>
        <p:spPr>
          <a:xfrm>
            <a:off x="934358" y="1550855"/>
            <a:ext cx="1740665" cy="369332"/>
          </a:xfrm>
          <a:prstGeom prst="rect">
            <a:avLst/>
          </a:prstGeom>
          <a:noFill/>
        </p:spPr>
        <p:txBody>
          <a:bodyPr wrap="square" rtlCol="0">
            <a:spAutoFit/>
          </a:bodyPr>
          <a:lstStyle/>
          <a:p>
            <a:r>
              <a:rPr lang="es-ES"/>
              <a:t>Mazotes</a:t>
            </a:r>
            <a:endParaRPr lang="es-CO"/>
          </a:p>
        </p:txBody>
      </p:sp>
      <p:sp>
        <p:nvSpPr>
          <p:cNvPr id="7" name="CuadroTexto 6"/>
          <p:cNvSpPr txBox="1"/>
          <p:nvPr/>
        </p:nvSpPr>
        <p:spPr>
          <a:xfrm>
            <a:off x="2803981" y="3267506"/>
            <a:ext cx="2095282" cy="369332"/>
          </a:xfrm>
          <a:prstGeom prst="rect">
            <a:avLst/>
          </a:prstGeom>
          <a:noFill/>
        </p:spPr>
        <p:txBody>
          <a:bodyPr wrap="square" rtlCol="0">
            <a:spAutoFit/>
          </a:bodyPr>
          <a:lstStyle/>
          <a:p>
            <a:r>
              <a:rPr lang="es-ES"/>
              <a:t>Líder Ambientalista</a:t>
            </a:r>
            <a:endParaRPr lang="es-CO"/>
          </a:p>
        </p:txBody>
      </p:sp>
      <p:sp>
        <p:nvSpPr>
          <p:cNvPr id="8" name="CuadroTexto 7"/>
          <p:cNvSpPr txBox="1"/>
          <p:nvPr/>
        </p:nvSpPr>
        <p:spPr>
          <a:xfrm>
            <a:off x="5786234" y="1735521"/>
            <a:ext cx="1002710" cy="369332"/>
          </a:xfrm>
          <a:prstGeom prst="rect">
            <a:avLst/>
          </a:prstGeom>
          <a:noFill/>
        </p:spPr>
        <p:txBody>
          <a:bodyPr wrap="square" rtlCol="0">
            <a:spAutoFit/>
          </a:bodyPr>
          <a:lstStyle/>
          <a:p>
            <a:r>
              <a:rPr lang="es-ES"/>
              <a:t>San José</a:t>
            </a:r>
            <a:endParaRPr lang="es-CO"/>
          </a:p>
        </p:txBody>
      </p:sp>
      <p:sp>
        <p:nvSpPr>
          <p:cNvPr id="9" name="CuadroTexto 8"/>
          <p:cNvSpPr txBox="1"/>
          <p:nvPr/>
        </p:nvSpPr>
        <p:spPr>
          <a:xfrm>
            <a:off x="8178435" y="3469702"/>
            <a:ext cx="1014966" cy="369332"/>
          </a:xfrm>
          <a:prstGeom prst="rect">
            <a:avLst/>
          </a:prstGeom>
          <a:noFill/>
        </p:spPr>
        <p:txBody>
          <a:bodyPr wrap="square" rtlCol="0">
            <a:spAutoFit/>
          </a:bodyPr>
          <a:lstStyle/>
          <a:p>
            <a:r>
              <a:rPr lang="es-ES"/>
              <a:t>El Tesoro</a:t>
            </a:r>
            <a:endParaRPr lang="es-CO"/>
          </a:p>
        </p:txBody>
      </p:sp>
      <p:sp>
        <p:nvSpPr>
          <p:cNvPr id="10" name="Título 1"/>
          <p:cNvSpPr txBox="1">
            <a:spLocks/>
          </p:cNvSpPr>
          <p:nvPr/>
        </p:nvSpPr>
        <p:spPr>
          <a:xfrm>
            <a:off x="3676108" y="433164"/>
            <a:ext cx="5699246"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Arial" panose="020B0604020202020204" pitchFamily="34" charset="0"/>
                <a:cs typeface="Arial" panose="020B0604020202020204" pitchFamily="34" charset="0"/>
              </a:rPr>
              <a:t>FICHAS DILIGENCIADAS</a:t>
            </a:r>
          </a:p>
        </p:txBody>
      </p:sp>
      <p:pic>
        <p:nvPicPr>
          <p:cNvPr id="11" name="Imagen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19704" y="2104853"/>
            <a:ext cx="2001483" cy="2694638"/>
          </a:xfrm>
          <a:prstGeom prst="rect">
            <a:avLst/>
          </a:prstGeom>
        </p:spPr>
      </p:pic>
      <p:sp>
        <p:nvSpPr>
          <p:cNvPr id="12" name="CuadroTexto 11"/>
          <p:cNvSpPr txBox="1"/>
          <p:nvPr/>
        </p:nvSpPr>
        <p:spPr>
          <a:xfrm>
            <a:off x="10160552" y="1735521"/>
            <a:ext cx="1519785" cy="369332"/>
          </a:xfrm>
          <a:prstGeom prst="rect">
            <a:avLst/>
          </a:prstGeom>
          <a:noFill/>
        </p:spPr>
        <p:txBody>
          <a:bodyPr wrap="square" rtlCol="0">
            <a:spAutoFit/>
          </a:bodyPr>
          <a:lstStyle/>
          <a:p>
            <a:r>
              <a:rPr lang="es-ES"/>
              <a:t>Las Mercedes</a:t>
            </a:r>
            <a:endParaRPr lang="es-CO"/>
          </a:p>
        </p:txBody>
      </p:sp>
      <p:pic>
        <p:nvPicPr>
          <p:cNvPr id="13" name="Imagen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45638" y="5592719"/>
            <a:ext cx="1427144" cy="1030359"/>
          </a:xfrm>
          <a:prstGeom prst="rect">
            <a:avLst/>
          </a:prstGeom>
        </p:spPr>
      </p:pic>
    </p:spTree>
    <p:extLst>
      <p:ext uri="{BB962C8B-B14F-4D97-AF65-F5344CB8AC3E}">
        <p14:creationId xmlns:p14="http://schemas.microsoft.com/office/powerpoint/2010/main" val="28015977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F141F55-E26E-4769-ABC7-87ECC5630F36}"/>
              </a:ext>
            </a:extLst>
          </p:cNvPr>
          <p:cNvPicPr>
            <a:picLocks noChangeAspect="1"/>
          </p:cNvPicPr>
          <p:nvPr/>
        </p:nvPicPr>
        <p:blipFill rotWithShape="1">
          <a:blip r:embed="rId2">
            <a:extLst>
              <a:ext uri="{28A0092B-C50C-407E-A947-70E740481C1C}">
                <a14:useLocalDpi xmlns:a14="http://schemas.microsoft.com/office/drawing/2010/main" val="0"/>
              </a:ext>
            </a:extLst>
          </a:blip>
          <a:srcRect l="2295" t="849" r="4712" b="9187"/>
          <a:stretch/>
        </p:blipFill>
        <p:spPr>
          <a:xfrm>
            <a:off x="3273288" y="106016"/>
            <a:ext cx="5287617" cy="6697649"/>
          </a:xfrm>
          <a:prstGeom prst="rect">
            <a:avLst/>
          </a:prstGeom>
        </p:spPr>
      </p:pic>
    </p:spTree>
    <p:extLst>
      <p:ext uri="{BB962C8B-B14F-4D97-AF65-F5344CB8AC3E}">
        <p14:creationId xmlns:p14="http://schemas.microsoft.com/office/powerpoint/2010/main" val="2671808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303847" y="335565"/>
            <a:ext cx="11326482"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latin typeface="Arial" panose="020B0604020202020204" pitchFamily="34" charset="0"/>
                <a:cs typeface="Arial" panose="020B0604020202020204" pitchFamily="34" charset="0"/>
              </a:rPr>
              <a:t>ACLARACIÓN SOLICITADA 16 DE MARZO DE 2022</a:t>
            </a:r>
          </a:p>
        </p:txBody>
      </p:sp>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t="9566" r="35138"/>
          <a:stretch/>
        </p:blipFill>
        <p:spPr>
          <a:xfrm>
            <a:off x="3077568" y="1058518"/>
            <a:ext cx="6036864" cy="5463917"/>
          </a:xfrm>
          <a:prstGeom prst="rect">
            <a:avLst/>
          </a:prstGeom>
        </p:spPr>
      </p:pic>
    </p:spTree>
    <p:extLst>
      <p:ext uri="{BB962C8B-B14F-4D97-AF65-F5344CB8AC3E}">
        <p14:creationId xmlns:p14="http://schemas.microsoft.com/office/powerpoint/2010/main" val="1837154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0" y="0"/>
            <a:ext cx="12224000" cy="6876000"/>
            <a:chOff x="0" y="0"/>
            <a:chExt cx="12224000" cy="687600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24000" cy="6876000"/>
            </a:xfrm>
            <a:prstGeom prst="rect">
              <a:avLst/>
            </a:prstGeom>
          </p:spPr>
        </p:pic>
        <p:sp>
          <p:nvSpPr>
            <p:cNvPr id="2" name="Rectángulo 1"/>
            <p:cNvSpPr/>
            <p:nvPr/>
          </p:nvSpPr>
          <p:spPr>
            <a:xfrm>
              <a:off x="5431316" y="705080"/>
              <a:ext cx="5916057" cy="52893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 name="Marcador de contenido 2"/>
          <p:cNvSpPr txBox="1">
            <a:spLocks/>
          </p:cNvSpPr>
          <p:nvPr/>
        </p:nvSpPr>
        <p:spPr>
          <a:xfrm>
            <a:off x="5567549" y="2107824"/>
            <a:ext cx="5934061" cy="34914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AutoNum type="arabicPeriod"/>
            </a:pPr>
            <a:r>
              <a:rPr lang="en-US" sz="1800" dirty="0" err="1">
                <a:latin typeface="Arial" panose="020B0604020202020204" pitchFamily="34" charset="0"/>
                <a:cs typeface="Arial" panose="020B0604020202020204" pitchFamily="34" charset="0"/>
              </a:rPr>
              <a:t>Localización</a:t>
            </a:r>
            <a:r>
              <a:rPr lang="en-US" sz="1800" dirty="0">
                <a:latin typeface="Arial" panose="020B0604020202020204" pitchFamily="34" charset="0"/>
                <a:cs typeface="Arial" panose="020B0604020202020204" pitchFamily="34" charset="0"/>
              </a:rPr>
              <a:t> del Proyecto.</a:t>
            </a:r>
          </a:p>
          <a:p>
            <a:pPr marL="342900" indent="-342900" algn="just">
              <a:buAutoNum type="arabicPeriod"/>
            </a:pPr>
            <a:r>
              <a:rPr lang="en-US" sz="1800" dirty="0" err="1">
                <a:latin typeface="Arial" panose="020B0604020202020204" pitchFamily="34" charset="0"/>
                <a:cs typeface="Arial" panose="020B0604020202020204" pitchFamily="34" charset="0"/>
              </a:rPr>
              <a:t>Proceso</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participativo</a:t>
            </a:r>
            <a:r>
              <a:rPr lang="en-US" sz="1800" dirty="0">
                <a:latin typeface="Arial" panose="020B0604020202020204" pitchFamily="34" charset="0"/>
                <a:cs typeface="Arial" panose="020B0604020202020204" pitchFamily="34" charset="0"/>
              </a:rPr>
              <a:t> con </a:t>
            </a:r>
            <a:r>
              <a:rPr lang="en-US" sz="1800" dirty="0" err="1">
                <a:latin typeface="Arial" panose="020B0604020202020204" pitchFamily="34" charset="0"/>
                <a:cs typeface="Arial" panose="020B0604020202020204" pitchFamily="34" charset="0"/>
              </a:rPr>
              <a:t>líderes</a:t>
            </a:r>
            <a:r>
              <a:rPr lang="en-US" sz="1800" dirty="0">
                <a:latin typeface="Arial" panose="020B0604020202020204" pitchFamily="34" charset="0"/>
                <a:cs typeface="Arial" panose="020B0604020202020204" pitchFamily="34" charset="0"/>
              </a:rPr>
              <a:t> del </a:t>
            </a:r>
            <a:r>
              <a:rPr lang="en-US" sz="1800" dirty="0" err="1">
                <a:latin typeface="Arial" panose="020B0604020202020204" pitchFamily="34" charset="0"/>
                <a:cs typeface="Arial" panose="020B0604020202020204" pitchFamily="34" charset="0"/>
              </a:rPr>
              <a:t>área</a:t>
            </a:r>
            <a:r>
              <a:rPr lang="en-US" sz="1800" dirty="0">
                <a:latin typeface="Arial" panose="020B0604020202020204" pitchFamily="34" charset="0"/>
                <a:cs typeface="Arial" panose="020B0604020202020204" pitchFamily="34" charset="0"/>
              </a:rPr>
              <a:t> de </a:t>
            </a:r>
            <a:r>
              <a:rPr lang="en-US" sz="1800" dirty="0" err="1">
                <a:latin typeface="Arial" panose="020B0604020202020204" pitchFamily="34" charset="0"/>
                <a:cs typeface="Arial" panose="020B0604020202020204" pitchFamily="34" charset="0"/>
              </a:rPr>
              <a:t>influencia</a:t>
            </a:r>
            <a:r>
              <a:rPr lang="en-US" sz="1800" dirty="0">
                <a:latin typeface="Arial" panose="020B0604020202020204" pitchFamily="34" charset="0"/>
                <a:cs typeface="Arial" panose="020B0604020202020204" pitchFamily="34" charset="0"/>
              </a:rPr>
              <a:t> del </a:t>
            </a:r>
            <a:r>
              <a:rPr lang="en-US" sz="1800" dirty="0" err="1">
                <a:latin typeface="Arial" panose="020B0604020202020204" pitchFamily="34" charset="0"/>
                <a:cs typeface="Arial" panose="020B0604020202020204" pitchFamily="34" charset="0"/>
              </a:rPr>
              <a:t>proyecto</a:t>
            </a:r>
            <a:r>
              <a:rPr lang="en-US" sz="1800" dirty="0">
                <a:latin typeface="Arial" panose="020B0604020202020204" pitchFamily="34" charset="0"/>
                <a:cs typeface="Arial" panose="020B0604020202020204" pitchFamily="34" charset="0"/>
              </a:rPr>
              <a:t>.</a:t>
            </a:r>
          </a:p>
          <a:p>
            <a:pPr marL="342900" indent="-342900" algn="just">
              <a:buAutoNum type="arabicPeriod"/>
            </a:pPr>
            <a:r>
              <a:rPr lang="en-US" sz="1800" dirty="0" err="1">
                <a:latin typeface="Arial" panose="020B0604020202020204" pitchFamily="34" charset="0"/>
                <a:cs typeface="Arial" panose="020B0604020202020204" pitchFamily="34" charset="0"/>
              </a:rPr>
              <a:t>Proceso</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participativo</a:t>
            </a:r>
            <a:r>
              <a:rPr lang="en-US" sz="1800" dirty="0">
                <a:latin typeface="Arial" panose="020B0604020202020204" pitchFamily="34" charset="0"/>
                <a:cs typeface="Arial" panose="020B0604020202020204" pitchFamily="34" charset="0"/>
              </a:rPr>
              <a:t> con </a:t>
            </a:r>
            <a:r>
              <a:rPr lang="en-US" sz="1800" dirty="0" err="1">
                <a:latin typeface="Arial" panose="020B0604020202020204" pitchFamily="34" charset="0"/>
                <a:cs typeface="Arial" panose="020B0604020202020204" pitchFamily="34" charset="0"/>
              </a:rPr>
              <a:t>propietarios</a:t>
            </a:r>
            <a:r>
              <a:rPr lang="en-US" sz="1800" dirty="0">
                <a:latin typeface="Arial" panose="020B0604020202020204" pitchFamily="34" charset="0"/>
                <a:cs typeface="Arial" panose="020B0604020202020204" pitchFamily="34" charset="0"/>
              </a:rPr>
              <a:t>.</a:t>
            </a:r>
          </a:p>
          <a:p>
            <a:pPr marL="342900" indent="-342900" algn="just">
              <a:buAutoNum type="arabicPeriod"/>
            </a:pPr>
            <a:r>
              <a:rPr lang="en-US" sz="1800" dirty="0" err="1">
                <a:latin typeface="Arial" panose="020B0604020202020204" pitchFamily="34" charset="0"/>
                <a:cs typeface="Arial" panose="020B0604020202020204" pitchFamily="34" charset="0"/>
              </a:rPr>
              <a:t>Resultados</a:t>
            </a:r>
            <a:r>
              <a:rPr lang="en-US" sz="1800" dirty="0">
                <a:latin typeface="Arial" panose="020B0604020202020204" pitchFamily="34" charset="0"/>
                <a:cs typeface="Arial" panose="020B0604020202020204" pitchFamily="34" charset="0"/>
              </a:rPr>
              <a:t> de </a:t>
            </a:r>
            <a:r>
              <a:rPr lang="en-US" sz="1800" dirty="0" err="1">
                <a:latin typeface="Arial" panose="020B0604020202020204" pitchFamily="34" charset="0"/>
                <a:cs typeface="Arial" panose="020B0604020202020204" pitchFamily="34" charset="0"/>
              </a:rPr>
              <a:t>los</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procesos</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participativos</a:t>
            </a:r>
            <a:r>
              <a:rPr lang="en-US" sz="1800" dirty="0">
                <a:latin typeface="Arial" panose="020B0604020202020204" pitchFamily="34" charset="0"/>
                <a:cs typeface="Arial" panose="020B0604020202020204" pitchFamily="34" charset="0"/>
              </a:rPr>
              <a:t>.</a:t>
            </a:r>
          </a:p>
          <a:p>
            <a:pPr marL="342900" indent="-342900" algn="just">
              <a:buAutoNum type="arabicPeriod"/>
            </a:pPr>
            <a:r>
              <a:rPr lang="es-ES" sz="1800" dirty="0">
                <a:latin typeface="Arial" panose="020B0604020202020204" pitchFamily="34" charset="0"/>
                <a:cs typeface="Arial" panose="020B0604020202020204" pitchFamily="34" charset="0"/>
              </a:rPr>
              <a:t>Impactos ocasionados por el proyecto y medidas de manejo.</a:t>
            </a:r>
          </a:p>
          <a:p>
            <a:pPr marL="342900" indent="-342900" algn="just">
              <a:buAutoNum type="arabicPeriod"/>
            </a:pPr>
            <a:r>
              <a:rPr lang="es-ES" sz="1800" dirty="0">
                <a:latin typeface="Arial" panose="020B0604020202020204" pitchFamily="34" charset="0"/>
                <a:cs typeface="Arial" panose="020B0604020202020204" pitchFamily="34" charset="0"/>
              </a:rPr>
              <a:t>Elementos para hacer veeduría al manejo de los impactos ocasionados por el proyecto.</a:t>
            </a:r>
          </a:p>
        </p:txBody>
      </p:sp>
      <p:sp>
        <p:nvSpPr>
          <p:cNvPr id="6" name="Título 1"/>
          <p:cNvSpPr txBox="1">
            <a:spLocks/>
          </p:cNvSpPr>
          <p:nvPr/>
        </p:nvSpPr>
        <p:spPr>
          <a:xfrm>
            <a:off x="5567549" y="1226223"/>
            <a:ext cx="5544749" cy="4206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latin typeface="Arial" panose="020B0604020202020204" pitchFamily="34" charset="0"/>
                <a:cs typeface="Arial" panose="020B0604020202020204" pitchFamily="34" charset="0"/>
              </a:rPr>
              <a:t>Tabla de contenido</a:t>
            </a:r>
          </a:p>
        </p:txBody>
      </p:sp>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36224" y="5431574"/>
            <a:ext cx="870779" cy="628679"/>
          </a:xfrm>
          <a:prstGeom prst="rect">
            <a:avLst/>
          </a:prstGeom>
        </p:spPr>
      </p:pic>
    </p:spTree>
    <p:extLst>
      <p:ext uri="{BB962C8B-B14F-4D97-AF65-F5344CB8AC3E}">
        <p14:creationId xmlns:p14="http://schemas.microsoft.com/office/powerpoint/2010/main" val="13796557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0CD17731-9AB5-41AA-AC48-E0C8B516F162}"/>
              </a:ext>
            </a:extLst>
          </p:cNvPr>
          <p:cNvGrpSpPr/>
          <p:nvPr/>
        </p:nvGrpSpPr>
        <p:grpSpPr>
          <a:xfrm>
            <a:off x="3405809" y="675862"/>
            <a:ext cx="4524413" cy="6105246"/>
            <a:chOff x="4134677" y="1072399"/>
            <a:chExt cx="4180284" cy="5733445"/>
          </a:xfrm>
        </p:grpSpPr>
        <p:pic>
          <p:nvPicPr>
            <p:cNvPr id="2" name="Imagen 1"/>
            <p:cNvPicPr>
              <a:picLocks noChangeAspect="1"/>
            </p:cNvPicPr>
            <p:nvPr/>
          </p:nvPicPr>
          <p:blipFill rotWithShape="1">
            <a:blip r:embed="rId2"/>
            <a:srcRect l="38815" t="15012"/>
            <a:stretch/>
          </p:blipFill>
          <p:spPr>
            <a:xfrm>
              <a:off x="4134678" y="1072399"/>
              <a:ext cx="4180283" cy="3451154"/>
            </a:xfrm>
            <a:prstGeom prst="rect">
              <a:avLst/>
            </a:prstGeom>
          </p:spPr>
        </p:pic>
        <p:pic>
          <p:nvPicPr>
            <p:cNvPr id="3" name="Imagen 2"/>
            <p:cNvPicPr>
              <a:picLocks noChangeAspect="1"/>
            </p:cNvPicPr>
            <p:nvPr/>
          </p:nvPicPr>
          <p:blipFill rotWithShape="1">
            <a:blip r:embed="rId3"/>
            <a:srcRect l="3858" r="2586"/>
            <a:stretch/>
          </p:blipFill>
          <p:spPr>
            <a:xfrm>
              <a:off x="4134677" y="4523553"/>
              <a:ext cx="4180283" cy="2282291"/>
            </a:xfrm>
            <a:prstGeom prst="rect">
              <a:avLst/>
            </a:prstGeom>
          </p:spPr>
        </p:pic>
      </p:grpSp>
      <p:sp>
        <p:nvSpPr>
          <p:cNvPr id="4" name="Título 1"/>
          <p:cNvSpPr txBox="1">
            <a:spLocks/>
          </p:cNvSpPr>
          <p:nvPr/>
        </p:nvSpPr>
        <p:spPr>
          <a:xfrm>
            <a:off x="816389" y="52156"/>
            <a:ext cx="1004738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latin typeface="Arial" panose="020B0604020202020204" pitchFamily="34" charset="0"/>
                <a:cs typeface="Arial" panose="020B0604020202020204" pitchFamily="34" charset="0"/>
              </a:rPr>
              <a:t>RESPUESTA</a:t>
            </a:r>
          </a:p>
        </p:txBody>
      </p:sp>
      <p:sp>
        <p:nvSpPr>
          <p:cNvPr id="7" name="Rectángulo 6">
            <a:extLst>
              <a:ext uri="{FF2B5EF4-FFF2-40B4-BE49-F238E27FC236}">
                <a16:creationId xmlns:a16="http://schemas.microsoft.com/office/drawing/2014/main" id="{419CAF7A-32CB-489F-8B00-6DF059F39D40}"/>
              </a:ext>
            </a:extLst>
          </p:cNvPr>
          <p:cNvSpPr/>
          <p:nvPr/>
        </p:nvSpPr>
        <p:spPr>
          <a:xfrm>
            <a:off x="3538330" y="737945"/>
            <a:ext cx="1060174" cy="136699"/>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826104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842990" y="231354"/>
            <a:ext cx="6320233" cy="6213513"/>
          </a:xfrm>
          <a:prstGeom prst="rect">
            <a:avLst/>
          </a:prstGeom>
        </p:spPr>
      </p:pic>
    </p:spTree>
    <p:extLst>
      <p:ext uri="{BB962C8B-B14F-4D97-AF65-F5344CB8AC3E}">
        <p14:creationId xmlns:p14="http://schemas.microsoft.com/office/powerpoint/2010/main" val="214743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CEA4CF68-3488-4098-8BA8-2E43E974A051}"/>
              </a:ext>
            </a:extLst>
          </p:cNvPr>
          <p:cNvSpPr txBox="1">
            <a:spLocks/>
          </p:cNvSpPr>
          <p:nvPr/>
        </p:nvSpPr>
        <p:spPr>
          <a:xfrm>
            <a:off x="1876172" y="2703455"/>
            <a:ext cx="1004738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latin typeface="Arial" panose="020B0604020202020204" pitchFamily="34" charset="0"/>
                <a:cs typeface="Arial" panose="020B0604020202020204" pitchFamily="34" charset="0"/>
              </a:rPr>
              <a:t>3. </a:t>
            </a:r>
            <a:r>
              <a:rPr lang="en-US" b="1" dirty="0" err="1">
                <a:latin typeface="Arial" panose="020B0604020202020204" pitchFamily="34" charset="0"/>
                <a:cs typeface="Arial" panose="020B0604020202020204" pitchFamily="34" charset="0"/>
              </a:rPr>
              <a:t>PROCESO</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PARTICIPATIVO</a:t>
            </a:r>
            <a:r>
              <a:rPr lang="en-US" b="1" dirty="0">
                <a:latin typeface="Arial" panose="020B0604020202020204" pitchFamily="34" charset="0"/>
                <a:cs typeface="Arial" panose="020B0604020202020204" pitchFamily="34" charset="0"/>
              </a:rPr>
              <a:t> CON </a:t>
            </a:r>
            <a:r>
              <a:rPr lang="en-US" b="1" dirty="0" err="1">
                <a:latin typeface="Arial" panose="020B0604020202020204" pitchFamily="34" charset="0"/>
                <a:cs typeface="Arial" panose="020B0604020202020204" pitchFamily="34" charset="0"/>
              </a:rPr>
              <a:t>PROPIETARIOS</a:t>
            </a:r>
            <a:r>
              <a:rPr lang="en-US"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9651903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9705" y="5680657"/>
            <a:ext cx="1427144" cy="1030359"/>
          </a:xfrm>
          <a:prstGeom prst="rect">
            <a:avLst/>
          </a:prstGeom>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879" y="2115238"/>
            <a:ext cx="5210622" cy="3895754"/>
          </a:xfrm>
          <a:prstGeom prst="rect">
            <a:avLst/>
          </a:prstGeom>
        </p:spPr>
      </p:pic>
      <p:pic>
        <p:nvPicPr>
          <p:cNvPr id="3" name="Imagen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1704" y="2115238"/>
            <a:ext cx="5210623" cy="3895754"/>
          </a:xfrm>
          <a:prstGeom prst="rect">
            <a:avLst/>
          </a:prstGeom>
        </p:spPr>
      </p:pic>
      <p:sp>
        <p:nvSpPr>
          <p:cNvPr id="4" name="Título 1"/>
          <p:cNvSpPr txBox="1">
            <a:spLocks/>
          </p:cNvSpPr>
          <p:nvPr/>
        </p:nvSpPr>
        <p:spPr>
          <a:xfrm>
            <a:off x="341879" y="484235"/>
            <a:ext cx="11426050"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err="1">
                <a:latin typeface="Arial" panose="020B0604020202020204" pitchFamily="34" charset="0"/>
                <a:cs typeface="Arial" panose="020B0604020202020204" pitchFamily="34" charset="0"/>
              </a:rPr>
              <a:t>REUNIÓN</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REALIZADA</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EN</a:t>
            </a:r>
            <a:r>
              <a:rPr lang="en-US" sz="3600" b="1" dirty="0">
                <a:latin typeface="Arial" panose="020B0604020202020204" pitchFamily="34" charset="0"/>
                <a:cs typeface="Arial" panose="020B0604020202020204" pitchFamily="34" charset="0"/>
              </a:rPr>
              <a:t> LA FINCA-HOTEL DE LA </a:t>
            </a:r>
            <a:r>
              <a:rPr lang="en-US" sz="3600" b="1" dirty="0" err="1">
                <a:latin typeface="Arial" panose="020B0604020202020204" pitchFamily="34" charset="0"/>
                <a:cs typeface="Arial" panose="020B0604020202020204" pitchFamily="34" charset="0"/>
              </a:rPr>
              <a:t>VEREDA</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MAZOTES</a:t>
            </a:r>
            <a:r>
              <a:rPr lang="en-US" sz="3600" b="1" dirty="0">
                <a:latin typeface="Arial" panose="020B0604020202020204" pitchFamily="34" charset="0"/>
                <a:cs typeface="Arial" panose="020B0604020202020204" pitchFamily="34" charset="0"/>
              </a:rPr>
              <a:t> EL 25 DE </a:t>
            </a:r>
            <a:r>
              <a:rPr lang="en-US" sz="3600" b="1" dirty="0" err="1">
                <a:latin typeface="Arial" panose="020B0604020202020204" pitchFamily="34" charset="0"/>
                <a:cs typeface="Arial" panose="020B0604020202020204" pitchFamily="34" charset="0"/>
              </a:rPr>
              <a:t>FEBRERO</a:t>
            </a:r>
            <a:r>
              <a:rPr lang="en-US" sz="3600" b="1" dirty="0">
                <a:latin typeface="Arial" panose="020B0604020202020204" pitchFamily="34" charset="0"/>
                <a:cs typeface="Arial" panose="020B0604020202020204" pitchFamily="34" charset="0"/>
              </a:rPr>
              <a:t> DE 2022</a:t>
            </a:r>
          </a:p>
        </p:txBody>
      </p:sp>
    </p:spTree>
    <p:extLst>
      <p:ext uri="{BB962C8B-B14F-4D97-AF65-F5344CB8AC3E}">
        <p14:creationId xmlns:p14="http://schemas.microsoft.com/office/powerpoint/2010/main" val="3675693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42" y="2446909"/>
            <a:ext cx="1929417" cy="2707408"/>
          </a:xfrm>
          <a:prstGeom prst="rect">
            <a:avLst/>
          </a:prstGeom>
        </p:spPr>
      </p:pic>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2959" y="2446909"/>
            <a:ext cx="2007139" cy="2707408"/>
          </a:xfrm>
          <a:prstGeom prst="rect">
            <a:avLst/>
          </a:prstGeom>
        </p:spPr>
      </p:pic>
      <p:pic>
        <p:nvPicPr>
          <p:cNvPr id="4" name="Imagen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8937" y="2381257"/>
            <a:ext cx="2102001" cy="2749878"/>
          </a:xfrm>
          <a:prstGeom prst="rect">
            <a:avLst/>
          </a:prstGeom>
        </p:spPr>
      </p:pic>
      <p:pic>
        <p:nvPicPr>
          <p:cNvPr id="5" name="Image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49777" y="2726571"/>
            <a:ext cx="2162442" cy="2148083"/>
          </a:xfrm>
          <a:prstGeom prst="rect">
            <a:avLst/>
          </a:prstGeom>
        </p:spPr>
      </p:pic>
      <p:pic>
        <p:nvPicPr>
          <p:cNvPr id="6" name="Imagen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77919" y="2726571"/>
            <a:ext cx="2235998" cy="2148083"/>
          </a:xfrm>
          <a:prstGeom prst="rect">
            <a:avLst/>
          </a:prstGeom>
        </p:spPr>
      </p:pic>
      <p:sp>
        <p:nvSpPr>
          <p:cNvPr id="8" name="Título 1"/>
          <p:cNvSpPr txBox="1">
            <a:spLocks/>
          </p:cNvSpPr>
          <p:nvPr/>
        </p:nvSpPr>
        <p:spPr>
          <a:xfrm>
            <a:off x="3256921" y="873837"/>
            <a:ext cx="5699246"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Arial" panose="020B0604020202020204" pitchFamily="34" charset="0"/>
                <a:cs typeface="Arial" panose="020B0604020202020204" pitchFamily="34" charset="0"/>
              </a:rPr>
              <a:t>FICHAS DILIGENCIADAS</a:t>
            </a:r>
          </a:p>
        </p:txBody>
      </p:sp>
      <p:pic>
        <p:nvPicPr>
          <p:cNvPr id="9" name="Imagen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89705" y="5680657"/>
            <a:ext cx="1427144" cy="1030359"/>
          </a:xfrm>
          <a:prstGeom prst="rect">
            <a:avLst/>
          </a:prstGeom>
        </p:spPr>
      </p:pic>
    </p:spTree>
    <p:extLst>
      <p:ext uri="{BB962C8B-B14F-4D97-AF65-F5344CB8AC3E}">
        <p14:creationId xmlns:p14="http://schemas.microsoft.com/office/powerpoint/2010/main" val="3270850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936734" y="2539939"/>
            <a:ext cx="993721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latin typeface="Arial" panose="020B0604020202020204" pitchFamily="34" charset="0"/>
                <a:cs typeface="Arial" panose="020B0604020202020204" pitchFamily="34" charset="0"/>
              </a:rPr>
              <a:t>4. </a:t>
            </a:r>
            <a:r>
              <a:rPr lang="en-US" b="1" dirty="0" err="1">
                <a:latin typeface="Arial" panose="020B0604020202020204" pitchFamily="34" charset="0"/>
                <a:cs typeface="Arial" panose="020B0604020202020204" pitchFamily="34" charset="0"/>
              </a:rPr>
              <a:t>RESULTADOS</a:t>
            </a:r>
            <a:r>
              <a:rPr lang="en-US" b="1" dirty="0">
                <a:latin typeface="Arial" panose="020B0604020202020204" pitchFamily="34" charset="0"/>
                <a:cs typeface="Arial" panose="020B0604020202020204" pitchFamily="34" charset="0"/>
              </a:rPr>
              <a:t> DE LOS </a:t>
            </a:r>
            <a:r>
              <a:rPr lang="en-US" b="1" dirty="0" err="1">
                <a:latin typeface="Arial" panose="020B0604020202020204" pitchFamily="34" charset="0"/>
                <a:cs typeface="Arial" panose="020B0604020202020204" pitchFamily="34" charset="0"/>
              </a:rPr>
              <a:t>PROCESOS</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PARTICIPATIVOS</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08170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682866" y="3066227"/>
            <a:ext cx="993721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err="1">
                <a:latin typeface="Arial" panose="020B0604020202020204" pitchFamily="34" charset="0"/>
                <a:cs typeface="Arial" panose="020B0604020202020204" pitchFamily="34" charset="0"/>
              </a:rPr>
              <a:t>PRESIÓN</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INMOBILIARIA</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3858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043CC5E-2B8E-45E2-A447-A12F0139A7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399" y="357810"/>
            <a:ext cx="9090992" cy="5113683"/>
          </a:xfrm>
          <a:prstGeom prst="rect">
            <a:avLst/>
          </a:prstGeom>
        </p:spPr>
      </p:pic>
    </p:spTree>
    <p:extLst>
      <p:ext uri="{BB962C8B-B14F-4D97-AF65-F5344CB8AC3E}">
        <p14:creationId xmlns:p14="http://schemas.microsoft.com/office/powerpoint/2010/main" val="1761513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450DEC87-F40A-47F2-9163-8FAEE28AF8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8644" y="691597"/>
            <a:ext cx="8547654" cy="4808055"/>
          </a:xfrm>
          <a:prstGeom prst="rect">
            <a:avLst/>
          </a:prstGeom>
        </p:spPr>
      </p:pic>
    </p:spTree>
    <p:extLst>
      <p:ext uri="{BB962C8B-B14F-4D97-AF65-F5344CB8AC3E}">
        <p14:creationId xmlns:p14="http://schemas.microsoft.com/office/powerpoint/2010/main" val="1487761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5ED2FAC-EA88-4E74-8584-9DE0AA8CC9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848" y="251792"/>
            <a:ext cx="9040928" cy="5085522"/>
          </a:xfrm>
          <a:prstGeom prst="rect">
            <a:avLst/>
          </a:prstGeom>
        </p:spPr>
      </p:pic>
    </p:spTree>
    <p:extLst>
      <p:ext uri="{BB962C8B-B14F-4D97-AF65-F5344CB8AC3E}">
        <p14:creationId xmlns:p14="http://schemas.microsoft.com/office/powerpoint/2010/main" val="1337695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2992916" y="2786255"/>
            <a:ext cx="8430458" cy="651008"/>
          </a:xfrm>
          <a:prstGeom prst="rect">
            <a:avLst/>
          </a:prstGeom>
        </p:spPr>
        <p:txBody>
          <a:bodyPr/>
          <a:lstStyle/>
          <a:p>
            <a:r>
              <a:rPr lang="en-US" b="1" dirty="0">
                <a:latin typeface="Arial" panose="020B0604020202020204" pitchFamily="34" charset="0"/>
                <a:cs typeface="Arial" panose="020B0604020202020204" pitchFamily="34" charset="0"/>
              </a:rPr>
              <a:t>1. </a:t>
            </a:r>
            <a:r>
              <a:rPr lang="en-US" b="1" dirty="0" err="1">
                <a:latin typeface="Arial" panose="020B0604020202020204" pitchFamily="34" charset="0"/>
                <a:cs typeface="Arial" panose="020B0604020202020204" pitchFamily="34" charset="0"/>
              </a:rPr>
              <a:t>LOCALIZACIÓN</a:t>
            </a:r>
            <a:r>
              <a:rPr lang="en-US" b="1" dirty="0">
                <a:latin typeface="Arial" panose="020B0604020202020204" pitchFamily="34" charset="0"/>
                <a:cs typeface="Arial" panose="020B0604020202020204" pitchFamily="34" charset="0"/>
              </a:rPr>
              <a:t> PROYECTO</a:t>
            </a:r>
          </a:p>
        </p:txBody>
      </p:sp>
    </p:spTree>
    <p:extLst>
      <p:ext uri="{BB962C8B-B14F-4D97-AF65-F5344CB8AC3E}">
        <p14:creationId xmlns:p14="http://schemas.microsoft.com/office/powerpoint/2010/main" val="3743462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C571BF1-287A-42A6-AA21-3D2A5C6600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7670" y="402536"/>
            <a:ext cx="8693426" cy="4890053"/>
          </a:xfrm>
          <a:prstGeom prst="rect">
            <a:avLst/>
          </a:prstGeom>
        </p:spPr>
      </p:pic>
    </p:spTree>
    <p:extLst>
      <p:ext uri="{BB962C8B-B14F-4D97-AF65-F5344CB8AC3E}">
        <p14:creationId xmlns:p14="http://schemas.microsoft.com/office/powerpoint/2010/main" val="4663124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5624C54-41CE-4645-B0C4-E303B73BC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4748" y="755374"/>
            <a:ext cx="8401878" cy="4726056"/>
          </a:xfrm>
          <a:prstGeom prst="rect">
            <a:avLst/>
          </a:prstGeom>
        </p:spPr>
      </p:pic>
    </p:spTree>
    <p:extLst>
      <p:ext uri="{BB962C8B-B14F-4D97-AF65-F5344CB8AC3E}">
        <p14:creationId xmlns:p14="http://schemas.microsoft.com/office/powerpoint/2010/main" val="2660834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8C7D9A0-DBF9-45DB-8931-520EC648DF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6988" y="569844"/>
            <a:ext cx="8552071" cy="4810540"/>
          </a:xfrm>
          <a:prstGeom prst="rect">
            <a:avLst/>
          </a:prstGeom>
        </p:spPr>
      </p:pic>
    </p:spTree>
    <p:extLst>
      <p:ext uri="{BB962C8B-B14F-4D97-AF65-F5344CB8AC3E}">
        <p14:creationId xmlns:p14="http://schemas.microsoft.com/office/powerpoint/2010/main" val="4223890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EF5C9C4-4FFC-47DD-8A4C-085D5BBFF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894" y="238539"/>
            <a:ext cx="9382539" cy="5277678"/>
          </a:xfrm>
          <a:prstGeom prst="rect">
            <a:avLst/>
          </a:prstGeom>
        </p:spPr>
      </p:pic>
    </p:spTree>
    <p:extLst>
      <p:ext uri="{BB962C8B-B14F-4D97-AF65-F5344CB8AC3E}">
        <p14:creationId xmlns:p14="http://schemas.microsoft.com/office/powerpoint/2010/main" val="933068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1142D77-EACD-4A5F-9C1B-4D4F5449B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5635" y="291548"/>
            <a:ext cx="9289774" cy="5225498"/>
          </a:xfrm>
          <a:prstGeom prst="rect">
            <a:avLst/>
          </a:prstGeom>
        </p:spPr>
      </p:pic>
    </p:spTree>
    <p:extLst>
      <p:ext uri="{BB962C8B-B14F-4D97-AF65-F5344CB8AC3E}">
        <p14:creationId xmlns:p14="http://schemas.microsoft.com/office/powerpoint/2010/main" val="22370522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8D385E0C-B905-46B0-B7EF-2F35A492BE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0641" y="387626"/>
            <a:ext cx="3615359" cy="6427304"/>
          </a:xfrm>
          <a:prstGeom prst="rect">
            <a:avLst/>
          </a:prstGeom>
        </p:spPr>
      </p:pic>
      <p:pic>
        <p:nvPicPr>
          <p:cNvPr id="5" name="Imagen 4">
            <a:extLst>
              <a:ext uri="{FF2B5EF4-FFF2-40B4-BE49-F238E27FC236}">
                <a16:creationId xmlns:a16="http://schemas.microsoft.com/office/drawing/2014/main" id="{BFC15543-86E4-49F5-9A30-0D5594748F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6843" y="387626"/>
            <a:ext cx="3615359" cy="6427304"/>
          </a:xfrm>
          <a:prstGeom prst="rect">
            <a:avLst/>
          </a:prstGeom>
        </p:spPr>
      </p:pic>
    </p:spTree>
    <p:extLst>
      <p:ext uri="{BB962C8B-B14F-4D97-AF65-F5344CB8AC3E}">
        <p14:creationId xmlns:p14="http://schemas.microsoft.com/office/powerpoint/2010/main" val="21475469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8CFA45D-6BC7-41ED-B3D1-ABE69A2A73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2626" y="755374"/>
            <a:ext cx="8494644" cy="4778237"/>
          </a:xfrm>
          <a:prstGeom prst="rect">
            <a:avLst/>
          </a:prstGeom>
        </p:spPr>
      </p:pic>
      <p:sp>
        <p:nvSpPr>
          <p:cNvPr id="6" name="CuadroTexto 5">
            <a:extLst>
              <a:ext uri="{FF2B5EF4-FFF2-40B4-BE49-F238E27FC236}">
                <a16:creationId xmlns:a16="http://schemas.microsoft.com/office/drawing/2014/main" id="{905421F4-7E81-482F-B8D4-CB4223FEBDAA}"/>
              </a:ext>
            </a:extLst>
          </p:cNvPr>
          <p:cNvSpPr txBox="1"/>
          <p:nvPr/>
        </p:nvSpPr>
        <p:spPr>
          <a:xfrm>
            <a:off x="3551583" y="172278"/>
            <a:ext cx="5724939" cy="461665"/>
          </a:xfrm>
          <a:prstGeom prst="rect">
            <a:avLst/>
          </a:prstGeom>
          <a:noFill/>
        </p:spPr>
        <p:txBody>
          <a:bodyPr wrap="square" rtlCol="0">
            <a:spAutoFit/>
          </a:bodyPr>
          <a:lstStyle/>
          <a:p>
            <a:pPr algn="ctr"/>
            <a:r>
              <a:rPr lang="es-ES" sz="2400" b="1" dirty="0"/>
              <a:t>PROYECTO CAMPANARIO</a:t>
            </a:r>
            <a:endParaRPr lang="es-CO" sz="2400" b="1" dirty="0"/>
          </a:p>
        </p:txBody>
      </p:sp>
    </p:spTree>
    <p:extLst>
      <p:ext uri="{BB962C8B-B14F-4D97-AF65-F5344CB8AC3E}">
        <p14:creationId xmlns:p14="http://schemas.microsoft.com/office/powerpoint/2010/main" val="37428198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905421F4-7E81-482F-B8D4-CB4223FEBDAA}"/>
              </a:ext>
            </a:extLst>
          </p:cNvPr>
          <p:cNvSpPr txBox="1"/>
          <p:nvPr/>
        </p:nvSpPr>
        <p:spPr>
          <a:xfrm>
            <a:off x="3551583" y="172278"/>
            <a:ext cx="5724939" cy="461665"/>
          </a:xfrm>
          <a:prstGeom prst="rect">
            <a:avLst/>
          </a:prstGeom>
          <a:noFill/>
        </p:spPr>
        <p:txBody>
          <a:bodyPr wrap="square" rtlCol="0">
            <a:spAutoFit/>
          </a:bodyPr>
          <a:lstStyle/>
          <a:p>
            <a:pPr algn="ctr"/>
            <a:r>
              <a:rPr lang="es-ES" sz="2400" b="1" dirty="0"/>
              <a:t>PROYECTO CAMPANARIO</a:t>
            </a:r>
            <a:endParaRPr lang="es-CO" sz="2400" b="1" dirty="0"/>
          </a:p>
        </p:txBody>
      </p:sp>
      <p:pic>
        <p:nvPicPr>
          <p:cNvPr id="4" name="Imagen 3">
            <a:extLst>
              <a:ext uri="{FF2B5EF4-FFF2-40B4-BE49-F238E27FC236}">
                <a16:creationId xmlns:a16="http://schemas.microsoft.com/office/drawing/2014/main" id="{6A52A69C-E120-4F3A-A0FA-541468A80D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7426" y="766465"/>
            <a:ext cx="8428382" cy="4740965"/>
          </a:xfrm>
          <a:prstGeom prst="rect">
            <a:avLst/>
          </a:prstGeom>
        </p:spPr>
      </p:pic>
    </p:spTree>
    <p:extLst>
      <p:ext uri="{BB962C8B-B14F-4D97-AF65-F5344CB8AC3E}">
        <p14:creationId xmlns:p14="http://schemas.microsoft.com/office/powerpoint/2010/main" val="40862420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682866" y="3066227"/>
            <a:ext cx="993721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err="1">
                <a:latin typeface="Arial" panose="020B0604020202020204" pitchFamily="34" charset="0"/>
                <a:cs typeface="Arial" panose="020B0604020202020204" pitchFamily="34" charset="0"/>
              </a:rPr>
              <a:t>VOCACIÓN</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TURÍSTICA</a:t>
            </a:r>
            <a:r>
              <a:rPr lang="en-US" sz="3600" b="1" dirty="0">
                <a:latin typeface="Arial" panose="020B0604020202020204" pitchFamily="34" charset="0"/>
                <a:cs typeface="Arial" panose="020B0604020202020204" pitchFamily="34" charset="0"/>
              </a:rPr>
              <a:t> DE </a:t>
            </a:r>
            <a:r>
              <a:rPr lang="en-US" sz="3600" b="1" dirty="0" err="1">
                <a:latin typeface="Arial" panose="020B0604020202020204" pitchFamily="34" charset="0"/>
                <a:cs typeface="Arial" panose="020B0604020202020204" pitchFamily="34" charset="0"/>
              </a:rPr>
              <a:t>COCORNÁ</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08398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22596" t="3318" r="24367" b="8714"/>
          <a:stretch/>
        </p:blipFill>
        <p:spPr>
          <a:xfrm>
            <a:off x="462275" y="526093"/>
            <a:ext cx="5537691" cy="5740594"/>
          </a:xfrm>
          <a:prstGeom prst="rect">
            <a:avLst/>
          </a:prstGeom>
          <a:ln w="19050">
            <a:solidFill>
              <a:schemeClr val="tx1"/>
            </a:solidFill>
          </a:ln>
        </p:spPr>
      </p:pic>
      <p:pic>
        <p:nvPicPr>
          <p:cNvPr id="4" name="Imagen 3"/>
          <p:cNvPicPr>
            <a:picLocks noChangeAspect="1"/>
          </p:cNvPicPr>
          <p:nvPr/>
        </p:nvPicPr>
        <p:blipFill rotWithShape="1">
          <a:blip r:embed="rId3"/>
          <a:srcRect l="27560" t="14086" r="32439" b="12771"/>
          <a:stretch/>
        </p:blipFill>
        <p:spPr>
          <a:xfrm>
            <a:off x="6740564" y="526093"/>
            <a:ext cx="5008847" cy="5724396"/>
          </a:xfrm>
          <a:prstGeom prst="rect">
            <a:avLst/>
          </a:prstGeom>
          <a:ln w="19050">
            <a:solidFill>
              <a:schemeClr val="tx1"/>
            </a:solidFill>
          </a:ln>
        </p:spPr>
      </p:pic>
    </p:spTree>
    <p:extLst>
      <p:ext uri="{BB962C8B-B14F-4D97-AF65-F5344CB8AC3E}">
        <p14:creationId xmlns:p14="http://schemas.microsoft.com/office/powerpoint/2010/main" val="1375219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2254787" y="444179"/>
            <a:ext cx="993721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Arial" panose="020B0604020202020204" pitchFamily="34" charset="0"/>
                <a:cs typeface="Arial" panose="020B0604020202020204" pitchFamily="34" charset="0"/>
              </a:rPr>
              <a:t>VEREDAS DEL ÁREA DE INFLUENCIA </a:t>
            </a:r>
          </a:p>
        </p:txBody>
      </p:sp>
      <p:sp>
        <p:nvSpPr>
          <p:cNvPr id="8" name="CuadroTexto 7"/>
          <p:cNvSpPr txBox="1"/>
          <p:nvPr/>
        </p:nvSpPr>
        <p:spPr>
          <a:xfrm>
            <a:off x="6061927" y="3626359"/>
            <a:ext cx="1519785" cy="430887"/>
          </a:xfrm>
          <a:prstGeom prst="rect">
            <a:avLst/>
          </a:prstGeom>
          <a:noFill/>
        </p:spPr>
        <p:txBody>
          <a:bodyPr wrap="square" rtlCol="0">
            <a:spAutoFit/>
          </a:bodyPr>
          <a:lstStyle/>
          <a:p>
            <a:r>
              <a:rPr lang="es-ES" sz="1100" b="1">
                <a:solidFill>
                  <a:schemeClr val="bg1"/>
                </a:solidFill>
                <a:latin typeface="Arial" panose="020B0604020202020204" pitchFamily="34" charset="0"/>
                <a:cs typeface="Arial" panose="020B0604020202020204" pitchFamily="34" charset="0"/>
              </a:rPr>
              <a:t>Las </a:t>
            </a:r>
          </a:p>
          <a:p>
            <a:r>
              <a:rPr lang="es-ES" sz="1100" b="1">
                <a:solidFill>
                  <a:schemeClr val="bg1"/>
                </a:solidFill>
                <a:latin typeface="Arial" panose="020B0604020202020204" pitchFamily="34" charset="0"/>
                <a:cs typeface="Arial" panose="020B0604020202020204" pitchFamily="34" charset="0"/>
              </a:rPr>
              <a:t>Mercedes</a:t>
            </a:r>
            <a:endParaRPr lang="es-CO" sz="1100" b="1">
              <a:solidFill>
                <a:schemeClr val="bg1"/>
              </a:solidFill>
              <a:latin typeface="Arial" panose="020B0604020202020204" pitchFamily="34" charset="0"/>
              <a:cs typeface="Arial" panose="020B0604020202020204" pitchFamily="34" charset="0"/>
            </a:endParaRPr>
          </a:p>
        </p:txBody>
      </p:sp>
      <p:sp>
        <p:nvSpPr>
          <p:cNvPr id="10" name="CuadroTexto 9"/>
          <p:cNvSpPr txBox="1"/>
          <p:nvPr/>
        </p:nvSpPr>
        <p:spPr>
          <a:xfrm>
            <a:off x="7962553" y="4099688"/>
            <a:ext cx="1125042" cy="261610"/>
          </a:xfrm>
          <a:prstGeom prst="rect">
            <a:avLst/>
          </a:prstGeom>
          <a:noFill/>
        </p:spPr>
        <p:txBody>
          <a:bodyPr wrap="square" rtlCol="0">
            <a:spAutoFit/>
          </a:bodyPr>
          <a:lstStyle/>
          <a:p>
            <a:r>
              <a:rPr lang="es-ES" sz="1100" b="1">
                <a:solidFill>
                  <a:schemeClr val="bg1"/>
                </a:solidFill>
                <a:latin typeface="Arial" panose="020B0604020202020204" pitchFamily="34" charset="0"/>
                <a:cs typeface="Arial" panose="020B0604020202020204" pitchFamily="34" charset="0"/>
              </a:rPr>
              <a:t>Los Cedros</a:t>
            </a:r>
            <a:endParaRPr lang="es-CO" sz="1100" b="1">
              <a:solidFill>
                <a:schemeClr val="bg1"/>
              </a:solidFill>
              <a:latin typeface="Arial" panose="020B0604020202020204" pitchFamily="34" charset="0"/>
              <a:cs typeface="Arial" panose="020B0604020202020204" pitchFamily="34" charset="0"/>
            </a:endParaRPr>
          </a:p>
        </p:txBody>
      </p:sp>
      <p:pic>
        <p:nvPicPr>
          <p:cNvPr id="13" name="Imagen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6588" y="1169724"/>
            <a:ext cx="6875929" cy="5313218"/>
          </a:xfrm>
          <a:prstGeom prst="rect">
            <a:avLst/>
          </a:prstGeom>
        </p:spPr>
      </p:pic>
    </p:spTree>
    <p:extLst>
      <p:ext uri="{BB962C8B-B14F-4D97-AF65-F5344CB8AC3E}">
        <p14:creationId xmlns:p14="http://schemas.microsoft.com/office/powerpoint/2010/main" val="7351124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12483" t="13693" r="31207" b="3774"/>
          <a:stretch/>
        </p:blipFill>
        <p:spPr>
          <a:xfrm>
            <a:off x="173736" y="761052"/>
            <a:ext cx="5657526" cy="5182547"/>
          </a:xfrm>
          <a:prstGeom prst="rect">
            <a:avLst/>
          </a:prstGeom>
          <a:ln w="19050">
            <a:solidFill>
              <a:schemeClr val="tx1"/>
            </a:solidFill>
          </a:ln>
        </p:spPr>
      </p:pic>
      <p:grpSp>
        <p:nvGrpSpPr>
          <p:cNvPr id="5" name="Grupo 4"/>
          <p:cNvGrpSpPr/>
          <p:nvPr/>
        </p:nvGrpSpPr>
        <p:grpSpPr>
          <a:xfrm>
            <a:off x="6240193" y="761053"/>
            <a:ext cx="5784167" cy="5182547"/>
            <a:chOff x="6258481" y="1162601"/>
            <a:chExt cx="5075321" cy="4627910"/>
          </a:xfrm>
        </p:grpSpPr>
        <p:pic>
          <p:nvPicPr>
            <p:cNvPr id="3" name="Imagen 2"/>
            <p:cNvPicPr>
              <a:picLocks noChangeAspect="1"/>
            </p:cNvPicPr>
            <p:nvPr/>
          </p:nvPicPr>
          <p:blipFill rotWithShape="1">
            <a:blip r:embed="rId3"/>
            <a:srcRect l="12382" t="14198" r="31192" b="3481"/>
            <a:stretch/>
          </p:blipFill>
          <p:spPr>
            <a:xfrm>
              <a:off x="6258481" y="1162601"/>
              <a:ext cx="5075321" cy="4627910"/>
            </a:xfrm>
            <a:prstGeom prst="rect">
              <a:avLst/>
            </a:prstGeom>
            <a:ln w="19050">
              <a:solidFill>
                <a:schemeClr val="tx1"/>
              </a:solidFill>
            </a:ln>
          </p:spPr>
        </p:pic>
        <p:sp>
          <p:nvSpPr>
            <p:cNvPr id="4" name="Elipse 3"/>
            <p:cNvSpPr/>
            <p:nvPr/>
          </p:nvSpPr>
          <p:spPr>
            <a:xfrm>
              <a:off x="8283337" y="2354437"/>
              <a:ext cx="2935224" cy="121172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4729796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2"/>
          <a:srcRect l="28741" t="13412" r="32041" b="6831"/>
          <a:stretch/>
        </p:blipFill>
        <p:spPr>
          <a:xfrm>
            <a:off x="6225435" y="242596"/>
            <a:ext cx="5035464" cy="6400498"/>
          </a:xfrm>
          <a:prstGeom prst="rect">
            <a:avLst/>
          </a:prstGeom>
          <a:ln w="28575">
            <a:solidFill>
              <a:schemeClr val="tx1"/>
            </a:solidFill>
          </a:ln>
        </p:spPr>
      </p:pic>
      <p:grpSp>
        <p:nvGrpSpPr>
          <p:cNvPr id="9" name="Grupo 8"/>
          <p:cNvGrpSpPr/>
          <p:nvPr/>
        </p:nvGrpSpPr>
        <p:grpSpPr>
          <a:xfrm>
            <a:off x="357232" y="78484"/>
            <a:ext cx="4634539" cy="6611385"/>
            <a:chOff x="131763" y="125261"/>
            <a:chExt cx="4634539" cy="6611385"/>
          </a:xfrm>
        </p:grpSpPr>
        <p:pic>
          <p:nvPicPr>
            <p:cNvPr id="2" name="Imagen 1"/>
            <p:cNvPicPr>
              <a:picLocks noChangeAspect="1"/>
            </p:cNvPicPr>
            <p:nvPr/>
          </p:nvPicPr>
          <p:blipFill rotWithShape="1">
            <a:blip r:embed="rId3"/>
            <a:srcRect l="17231" t="17145" r="37400" b="62652"/>
            <a:stretch/>
          </p:blipFill>
          <p:spPr>
            <a:xfrm>
              <a:off x="224464" y="125261"/>
              <a:ext cx="4347536" cy="1209993"/>
            </a:xfrm>
            <a:prstGeom prst="rect">
              <a:avLst/>
            </a:prstGeom>
            <a:ln w="28575">
              <a:solidFill>
                <a:schemeClr val="tx1"/>
              </a:solidFill>
            </a:ln>
          </p:spPr>
        </p:pic>
        <p:pic>
          <p:nvPicPr>
            <p:cNvPr id="4" name="Imagen 3"/>
            <p:cNvPicPr>
              <a:picLocks noChangeAspect="1"/>
            </p:cNvPicPr>
            <p:nvPr/>
          </p:nvPicPr>
          <p:blipFill rotWithShape="1">
            <a:blip r:embed="rId4"/>
            <a:srcRect l="29252" t="35006" r="32376" b="48256"/>
            <a:stretch/>
          </p:blipFill>
          <p:spPr>
            <a:xfrm>
              <a:off x="234983" y="2388761"/>
              <a:ext cx="4359057" cy="1188420"/>
            </a:xfrm>
            <a:prstGeom prst="rect">
              <a:avLst/>
            </a:prstGeom>
            <a:ln w="28575">
              <a:solidFill>
                <a:schemeClr val="tx1"/>
              </a:solidFill>
            </a:ln>
          </p:spPr>
        </p:pic>
        <p:pic>
          <p:nvPicPr>
            <p:cNvPr id="5" name="Imagen 4"/>
            <p:cNvPicPr>
              <a:picLocks noChangeAspect="1"/>
            </p:cNvPicPr>
            <p:nvPr/>
          </p:nvPicPr>
          <p:blipFill rotWithShape="1">
            <a:blip r:embed="rId5"/>
            <a:srcRect l="28330" t="35310" r="32260" b="50097"/>
            <a:stretch/>
          </p:blipFill>
          <p:spPr>
            <a:xfrm>
              <a:off x="131763" y="3427799"/>
              <a:ext cx="4634539" cy="1072598"/>
            </a:xfrm>
            <a:prstGeom prst="rect">
              <a:avLst/>
            </a:prstGeom>
            <a:ln w="28575">
              <a:solidFill>
                <a:schemeClr val="tx1"/>
              </a:solidFill>
            </a:ln>
          </p:spPr>
        </p:pic>
        <p:pic>
          <p:nvPicPr>
            <p:cNvPr id="6" name="Imagen 5"/>
            <p:cNvPicPr>
              <a:picLocks noChangeAspect="1"/>
            </p:cNvPicPr>
            <p:nvPr/>
          </p:nvPicPr>
          <p:blipFill rotWithShape="1">
            <a:blip r:embed="rId6"/>
            <a:srcRect l="29474" t="43399" r="33271" b="42076"/>
            <a:stretch/>
          </p:blipFill>
          <p:spPr>
            <a:xfrm>
              <a:off x="300625" y="4500398"/>
              <a:ext cx="4334522" cy="1056134"/>
            </a:xfrm>
            <a:prstGeom prst="rect">
              <a:avLst/>
            </a:prstGeom>
            <a:ln w="28575">
              <a:solidFill>
                <a:schemeClr val="tx1"/>
              </a:solidFill>
            </a:ln>
          </p:spPr>
        </p:pic>
        <p:pic>
          <p:nvPicPr>
            <p:cNvPr id="7" name="Imagen 6"/>
            <p:cNvPicPr>
              <a:picLocks noChangeAspect="1"/>
            </p:cNvPicPr>
            <p:nvPr/>
          </p:nvPicPr>
          <p:blipFill rotWithShape="1">
            <a:blip r:embed="rId7"/>
            <a:srcRect l="28174" t="45106" r="32275" b="37963"/>
            <a:stretch/>
          </p:blipFill>
          <p:spPr>
            <a:xfrm>
              <a:off x="224463" y="5556531"/>
              <a:ext cx="4410684" cy="1180115"/>
            </a:xfrm>
            <a:prstGeom prst="rect">
              <a:avLst/>
            </a:prstGeom>
            <a:ln w="28575">
              <a:solidFill>
                <a:schemeClr val="tx1"/>
              </a:solidFill>
            </a:ln>
          </p:spPr>
        </p:pic>
        <p:pic>
          <p:nvPicPr>
            <p:cNvPr id="8" name="Imagen 7"/>
            <p:cNvPicPr>
              <a:picLocks noChangeAspect="1"/>
            </p:cNvPicPr>
            <p:nvPr/>
          </p:nvPicPr>
          <p:blipFill rotWithShape="1">
            <a:blip r:embed="rId3"/>
            <a:srcRect l="17354" t="41537" r="38453" b="38730"/>
            <a:stretch/>
          </p:blipFill>
          <p:spPr>
            <a:xfrm>
              <a:off x="231971" y="1326971"/>
              <a:ext cx="4340029" cy="1211171"/>
            </a:xfrm>
            <a:prstGeom prst="rect">
              <a:avLst/>
            </a:prstGeom>
            <a:ln w="28575">
              <a:solidFill>
                <a:schemeClr val="tx1"/>
              </a:solidFill>
            </a:ln>
          </p:spPr>
        </p:pic>
      </p:grpSp>
    </p:spTree>
    <p:extLst>
      <p:ext uri="{BB962C8B-B14F-4D97-AF65-F5344CB8AC3E}">
        <p14:creationId xmlns:p14="http://schemas.microsoft.com/office/powerpoint/2010/main" val="5370554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3E60C8-3E49-49A2-9121-7B8BAE99CDB5}"/>
              </a:ext>
            </a:extLst>
          </p:cNvPr>
          <p:cNvPicPr>
            <a:picLocks noChangeAspect="1"/>
          </p:cNvPicPr>
          <p:nvPr/>
        </p:nvPicPr>
        <p:blipFill rotWithShape="1">
          <a:blip r:embed="rId2"/>
          <a:srcRect l="20327" t="18435" r="22027" b="32954"/>
          <a:stretch/>
        </p:blipFill>
        <p:spPr>
          <a:xfrm>
            <a:off x="6096000" y="407963"/>
            <a:ext cx="5228492" cy="2478853"/>
          </a:xfrm>
          <a:prstGeom prst="rect">
            <a:avLst/>
          </a:prstGeom>
        </p:spPr>
      </p:pic>
      <p:pic>
        <p:nvPicPr>
          <p:cNvPr id="4" name="Imagen 3">
            <a:extLst>
              <a:ext uri="{FF2B5EF4-FFF2-40B4-BE49-F238E27FC236}">
                <a16:creationId xmlns:a16="http://schemas.microsoft.com/office/drawing/2014/main" id="{42142B94-69B1-490F-A238-7AFAD147BEA0}"/>
              </a:ext>
            </a:extLst>
          </p:cNvPr>
          <p:cNvPicPr>
            <a:picLocks noChangeAspect="1"/>
          </p:cNvPicPr>
          <p:nvPr/>
        </p:nvPicPr>
        <p:blipFill rotWithShape="1">
          <a:blip r:embed="rId3"/>
          <a:srcRect l="18941" t="12317" r="20814" b="37493"/>
          <a:stretch/>
        </p:blipFill>
        <p:spPr>
          <a:xfrm>
            <a:off x="5578257" y="3006391"/>
            <a:ext cx="6613743" cy="3443646"/>
          </a:xfrm>
          <a:prstGeom prst="rect">
            <a:avLst/>
          </a:prstGeom>
        </p:spPr>
      </p:pic>
      <p:pic>
        <p:nvPicPr>
          <p:cNvPr id="6" name="Imagen 5">
            <a:extLst>
              <a:ext uri="{FF2B5EF4-FFF2-40B4-BE49-F238E27FC236}">
                <a16:creationId xmlns:a16="http://schemas.microsoft.com/office/drawing/2014/main" id="{AA3EE31F-73EC-4BCD-9063-7E975FD88812}"/>
              </a:ext>
            </a:extLst>
          </p:cNvPr>
          <p:cNvPicPr>
            <a:picLocks noChangeAspect="1"/>
          </p:cNvPicPr>
          <p:nvPr/>
        </p:nvPicPr>
        <p:blipFill rotWithShape="1">
          <a:blip r:embed="rId4"/>
          <a:srcRect l="28076" t="13659" r="32248" b="3723"/>
          <a:stretch/>
        </p:blipFill>
        <p:spPr>
          <a:xfrm>
            <a:off x="751177" y="616907"/>
            <a:ext cx="4321479" cy="5624186"/>
          </a:xfrm>
          <a:prstGeom prst="rect">
            <a:avLst/>
          </a:prstGeom>
        </p:spPr>
      </p:pic>
      <p:sp>
        <p:nvSpPr>
          <p:cNvPr id="7" name="Elipse 6">
            <a:extLst>
              <a:ext uri="{FF2B5EF4-FFF2-40B4-BE49-F238E27FC236}">
                <a16:creationId xmlns:a16="http://schemas.microsoft.com/office/drawing/2014/main" id="{F43BC32C-95C5-42B5-889E-E3835DF6937E}"/>
              </a:ext>
            </a:extLst>
          </p:cNvPr>
          <p:cNvSpPr/>
          <p:nvPr/>
        </p:nvSpPr>
        <p:spPr>
          <a:xfrm>
            <a:off x="7616368" y="4409980"/>
            <a:ext cx="4575632" cy="85177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4934087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18686" t="24832" r="23596" b="12673"/>
          <a:stretch/>
        </p:blipFill>
        <p:spPr>
          <a:xfrm>
            <a:off x="5741490" y="2126341"/>
            <a:ext cx="5962831" cy="4035307"/>
          </a:xfrm>
          <a:prstGeom prst="rect">
            <a:avLst/>
          </a:prstGeom>
          <a:ln w="19050">
            <a:solidFill>
              <a:schemeClr val="tx1"/>
            </a:solidFill>
          </a:ln>
        </p:spPr>
      </p:pic>
      <p:pic>
        <p:nvPicPr>
          <p:cNvPr id="3" name="Imagen 2"/>
          <p:cNvPicPr>
            <a:picLocks noChangeAspect="1"/>
          </p:cNvPicPr>
          <p:nvPr/>
        </p:nvPicPr>
        <p:blipFill rotWithShape="1">
          <a:blip r:embed="rId3"/>
          <a:srcRect l="18846" t="19156" r="22355" b="10191"/>
          <a:stretch/>
        </p:blipFill>
        <p:spPr>
          <a:xfrm>
            <a:off x="351692" y="2178373"/>
            <a:ext cx="5304016" cy="3983276"/>
          </a:xfrm>
          <a:prstGeom prst="rect">
            <a:avLst/>
          </a:prstGeom>
          <a:ln w="28575">
            <a:solidFill>
              <a:schemeClr val="tx1"/>
            </a:solidFill>
          </a:ln>
        </p:spPr>
      </p:pic>
      <p:pic>
        <p:nvPicPr>
          <p:cNvPr id="4" name="Imagen 3">
            <a:extLst>
              <a:ext uri="{FF2B5EF4-FFF2-40B4-BE49-F238E27FC236}">
                <a16:creationId xmlns:a16="http://schemas.microsoft.com/office/drawing/2014/main" id="{89F000B6-9B00-40FF-938F-29B75483CB7E}"/>
              </a:ext>
            </a:extLst>
          </p:cNvPr>
          <p:cNvPicPr>
            <a:picLocks noChangeAspect="1"/>
          </p:cNvPicPr>
          <p:nvPr/>
        </p:nvPicPr>
        <p:blipFill rotWithShape="1">
          <a:blip r:embed="rId4"/>
          <a:srcRect l="20019" t="62507" r="24238" b="11659"/>
          <a:stretch/>
        </p:blipFill>
        <p:spPr>
          <a:xfrm>
            <a:off x="2694443" y="297542"/>
            <a:ext cx="6119446" cy="1772529"/>
          </a:xfrm>
          <a:prstGeom prst="rect">
            <a:avLst/>
          </a:prstGeom>
        </p:spPr>
      </p:pic>
    </p:spTree>
    <p:extLst>
      <p:ext uri="{BB962C8B-B14F-4D97-AF65-F5344CB8AC3E}">
        <p14:creationId xmlns:p14="http://schemas.microsoft.com/office/powerpoint/2010/main" val="25494214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l="11384" t="18183" r="26628" b="6722"/>
          <a:stretch/>
        </p:blipFill>
        <p:spPr>
          <a:xfrm>
            <a:off x="212943" y="1340285"/>
            <a:ext cx="5460925" cy="4134701"/>
          </a:xfrm>
          <a:prstGeom prst="rect">
            <a:avLst/>
          </a:prstGeom>
          <a:ln w="19050">
            <a:solidFill>
              <a:schemeClr val="tx1"/>
            </a:solidFill>
          </a:ln>
        </p:spPr>
      </p:pic>
      <p:pic>
        <p:nvPicPr>
          <p:cNvPr id="4" name="Imagen 3"/>
          <p:cNvPicPr>
            <a:picLocks noChangeAspect="1"/>
          </p:cNvPicPr>
          <p:nvPr/>
        </p:nvPicPr>
        <p:blipFill rotWithShape="1">
          <a:blip r:embed="rId4"/>
          <a:srcRect l="13020" t="13387" r="35113" b="67567"/>
          <a:stretch/>
        </p:blipFill>
        <p:spPr>
          <a:xfrm>
            <a:off x="5857196" y="1121081"/>
            <a:ext cx="6168069" cy="1415712"/>
          </a:xfrm>
          <a:prstGeom prst="rect">
            <a:avLst/>
          </a:prstGeom>
        </p:spPr>
      </p:pic>
      <p:pic>
        <p:nvPicPr>
          <p:cNvPr id="5" name="Imagen 4"/>
          <p:cNvPicPr>
            <a:picLocks noChangeAspect="1"/>
          </p:cNvPicPr>
          <p:nvPr/>
        </p:nvPicPr>
        <p:blipFill rotWithShape="1">
          <a:blip r:embed="rId5"/>
          <a:srcRect l="13623" t="25424" r="34488" b="35083"/>
          <a:stretch/>
        </p:blipFill>
        <p:spPr>
          <a:xfrm>
            <a:off x="5887233" y="2718147"/>
            <a:ext cx="6138032" cy="2919677"/>
          </a:xfrm>
          <a:prstGeom prst="rect">
            <a:avLst/>
          </a:prstGeom>
        </p:spPr>
      </p:pic>
    </p:spTree>
    <p:extLst>
      <p:ext uri="{BB962C8B-B14F-4D97-AF65-F5344CB8AC3E}">
        <p14:creationId xmlns:p14="http://schemas.microsoft.com/office/powerpoint/2010/main" val="4999575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CEA4CF68-3488-4098-8BA8-2E43E974A051}"/>
              </a:ext>
            </a:extLst>
          </p:cNvPr>
          <p:cNvSpPr txBox="1">
            <a:spLocks/>
          </p:cNvSpPr>
          <p:nvPr/>
        </p:nvSpPr>
        <p:spPr>
          <a:xfrm>
            <a:off x="1876172" y="2279385"/>
            <a:ext cx="1004738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latin typeface="Arial" panose="020B0604020202020204" pitchFamily="34" charset="0"/>
                <a:cs typeface="Arial" panose="020B0604020202020204" pitchFamily="34" charset="0"/>
              </a:rPr>
              <a:t>5. </a:t>
            </a:r>
            <a:r>
              <a:rPr lang="en-US" b="1" dirty="0" err="1">
                <a:latin typeface="Arial" panose="020B0604020202020204" pitchFamily="34" charset="0"/>
                <a:cs typeface="Arial" panose="020B0604020202020204" pitchFamily="34" charset="0"/>
              </a:rPr>
              <a:t>IMPACTOS</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OCASIONADOS</a:t>
            </a:r>
            <a:r>
              <a:rPr lang="en-US" b="1" dirty="0">
                <a:latin typeface="Arial" panose="020B0604020202020204" pitchFamily="34" charset="0"/>
                <a:cs typeface="Arial" panose="020B0604020202020204" pitchFamily="34" charset="0"/>
              </a:rPr>
              <a:t> POR EL PROYECTO Y </a:t>
            </a:r>
            <a:r>
              <a:rPr lang="en-US" b="1" dirty="0" err="1">
                <a:latin typeface="Arial" panose="020B0604020202020204" pitchFamily="34" charset="0"/>
                <a:cs typeface="Arial" panose="020B0604020202020204" pitchFamily="34" charset="0"/>
              </a:rPr>
              <a:t>POSIBLES</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MEDIDAS</a:t>
            </a:r>
            <a:r>
              <a:rPr lang="en-US" b="1" dirty="0">
                <a:latin typeface="Arial" panose="020B0604020202020204" pitchFamily="34" charset="0"/>
                <a:cs typeface="Arial" panose="020B0604020202020204" pitchFamily="34" charset="0"/>
              </a:rPr>
              <a:t> DE </a:t>
            </a:r>
            <a:r>
              <a:rPr lang="en-US" b="1" dirty="0" err="1">
                <a:latin typeface="Arial" panose="020B0604020202020204" pitchFamily="34" charset="0"/>
                <a:cs typeface="Arial" panose="020B0604020202020204" pitchFamily="34" charset="0"/>
              </a:rPr>
              <a:t>MANEJO</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12933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2165118" y="2555087"/>
            <a:ext cx="9144000" cy="2387600"/>
          </a:xfrm>
          <a:prstGeom prst="rect">
            <a:avLst/>
          </a:prstGeom>
        </p:spPr>
        <p:txBody>
          <a:bodyPr/>
          <a:lstStyle/>
          <a:p>
            <a:pPr algn="ctr"/>
            <a:r>
              <a:rPr lang="en-US" b="1" dirty="0" err="1">
                <a:solidFill>
                  <a:prstClr val="black"/>
                </a:solidFill>
                <a:latin typeface="Arial" panose="020B0604020202020204" pitchFamily="34" charset="0"/>
                <a:cs typeface="Arial" panose="020B0604020202020204" pitchFamily="34" charset="0"/>
              </a:rPr>
              <a:t>IMPACTOS</a:t>
            </a:r>
            <a:r>
              <a:rPr lang="en-US" b="1" dirty="0">
                <a:solidFill>
                  <a:prstClr val="black"/>
                </a:solidFill>
                <a:latin typeface="Arial" panose="020B0604020202020204" pitchFamily="34" charset="0"/>
                <a:cs typeface="Arial" panose="020B0604020202020204" pitchFamily="34" charset="0"/>
              </a:rPr>
              <a:t> </a:t>
            </a:r>
            <a:br>
              <a:rPr lang="en-US" b="1" dirty="0">
                <a:solidFill>
                  <a:prstClr val="black"/>
                </a:solidFill>
                <a:latin typeface="Arial" panose="020B0604020202020204" pitchFamily="34" charset="0"/>
                <a:cs typeface="Arial" panose="020B0604020202020204" pitchFamily="34" charset="0"/>
              </a:rPr>
            </a:br>
            <a:r>
              <a:rPr lang="en-US" b="1" dirty="0">
                <a:solidFill>
                  <a:prstClr val="black"/>
                </a:solidFill>
                <a:latin typeface="Arial" panose="020B0604020202020204" pitchFamily="34" charset="0"/>
                <a:cs typeface="Arial" panose="020B0604020202020204" pitchFamily="34" charset="0"/>
              </a:rPr>
              <a:t>MEDIO </a:t>
            </a:r>
            <a:r>
              <a:rPr lang="en-US" b="1" dirty="0" err="1">
                <a:solidFill>
                  <a:prstClr val="black"/>
                </a:solidFill>
                <a:latin typeface="Arial" panose="020B0604020202020204" pitchFamily="34" charset="0"/>
                <a:cs typeface="Arial" panose="020B0604020202020204" pitchFamily="34" charset="0"/>
              </a:rPr>
              <a:t>ABIÓTICO</a:t>
            </a:r>
            <a:endParaRPr lang="es-CO" b="1" dirty="0"/>
          </a:p>
        </p:txBody>
      </p:sp>
    </p:spTree>
    <p:extLst>
      <p:ext uri="{BB962C8B-B14F-4D97-AF65-F5344CB8AC3E}">
        <p14:creationId xmlns:p14="http://schemas.microsoft.com/office/powerpoint/2010/main" val="35830889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a 12"/>
          <p:cNvGraphicFramePr>
            <a:graphicFrameLocks noGrp="1"/>
          </p:cNvGraphicFramePr>
          <p:nvPr>
            <p:extLst>
              <p:ext uri="{D42A27DB-BD31-4B8C-83A1-F6EECF244321}">
                <p14:modId xmlns:p14="http://schemas.microsoft.com/office/powerpoint/2010/main" val="20070142"/>
              </p:ext>
            </p:extLst>
          </p:nvPr>
        </p:nvGraphicFramePr>
        <p:xfrm>
          <a:off x="2356157" y="985608"/>
          <a:ext cx="8127999" cy="454152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2544700971"/>
                    </a:ext>
                  </a:extLst>
                </a:gridCol>
                <a:gridCol w="2709333">
                  <a:extLst>
                    <a:ext uri="{9D8B030D-6E8A-4147-A177-3AD203B41FA5}">
                      <a16:colId xmlns:a16="http://schemas.microsoft.com/office/drawing/2014/main" val="2845860241"/>
                    </a:ext>
                  </a:extLst>
                </a:gridCol>
                <a:gridCol w="2709333">
                  <a:extLst>
                    <a:ext uri="{9D8B030D-6E8A-4147-A177-3AD203B41FA5}">
                      <a16:colId xmlns:a16="http://schemas.microsoft.com/office/drawing/2014/main" val="1179416947"/>
                    </a:ext>
                  </a:extLst>
                </a:gridCol>
              </a:tblGrid>
              <a:tr h="370840">
                <a:tc>
                  <a:txBody>
                    <a:bodyPr/>
                    <a:lstStyle/>
                    <a:p>
                      <a:pPr algn="ctr"/>
                      <a:r>
                        <a:rPr lang="es-ES" sz="1400">
                          <a:latin typeface="Arial" panose="020B0604020202020204" pitchFamily="34" charset="0"/>
                          <a:cs typeface="Arial" panose="020B0604020202020204" pitchFamily="34" charset="0"/>
                        </a:rPr>
                        <a:t>IMPACTO</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FASE EN LA QUE SE PRESENTA</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CALIFICACIÓN</a:t>
                      </a:r>
                      <a:endParaRPr lang="en-US" sz="1400">
                        <a:latin typeface="Arial" panose="020B0604020202020204" pitchFamily="34" charset="0"/>
                        <a:cs typeface="Arial" panose="020B0604020202020204" pitchFamily="34" charset="0"/>
                      </a:endParaRPr>
                    </a:p>
                  </a:txBody>
                  <a:tcPr anchor="ctr">
                    <a:solidFill>
                      <a:srgbClr val="61BB56"/>
                    </a:solidFill>
                  </a:tcPr>
                </a:tc>
                <a:extLst>
                  <a:ext uri="{0D108BD9-81ED-4DB2-BD59-A6C34878D82A}">
                    <a16:rowId xmlns:a16="http://schemas.microsoft.com/office/drawing/2014/main" val="3066410452"/>
                  </a:ext>
                </a:extLst>
              </a:tr>
              <a:tr h="457200">
                <a:tc rowSpan="2">
                  <a:txBody>
                    <a:bodyPr/>
                    <a:lstStyle/>
                    <a:p>
                      <a:r>
                        <a:rPr lang="es-ES" sz="1400">
                          <a:latin typeface="Arial" panose="020B0604020202020204" pitchFamily="34" charset="0"/>
                          <a:cs typeface="Arial" panose="020B0604020202020204" pitchFamily="34" charset="0"/>
                        </a:rPr>
                        <a:t>Cambio en las condiciones de estabilidad de taludes, laderas y procesos erosivos</a:t>
                      </a:r>
                      <a:endParaRPr lang="en-US" sz="1400">
                        <a:latin typeface="Arial" panose="020B0604020202020204" pitchFamily="34" charset="0"/>
                        <a:cs typeface="Arial" panose="020B0604020202020204" pitchFamily="34" charset="0"/>
                      </a:endParaRPr>
                    </a:p>
                  </a:txBody>
                  <a:tcPr anchor="ctr"/>
                </a:tc>
                <a:tc>
                  <a:txBody>
                    <a:bodyPr/>
                    <a:lstStyle/>
                    <a:p>
                      <a:r>
                        <a:rPr lang="en-US" sz="1400">
                          <a:latin typeface="Arial" panose="020B0604020202020204" pitchFamily="34" charset="0"/>
                          <a:cs typeface="Arial" panose="020B0604020202020204" pitchFamily="34" charset="0"/>
                        </a:rPr>
                        <a:t>Construcción </a:t>
                      </a:r>
                    </a:p>
                  </a:txBody>
                  <a:tcPr anchor="ctr"/>
                </a:tc>
                <a:tc>
                  <a:txBody>
                    <a:bodyPr/>
                    <a:lstStyle/>
                    <a:p>
                      <a:r>
                        <a:rPr lang="es-ES" sz="1400">
                          <a:latin typeface="Arial" panose="020B0604020202020204" pitchFamily="34" charset="0"/>
                          <a:cs typeface="Arial" panose="020B0604020202020204" pitchFamily="34" charset="0"/>
                        </a:rPr>
                        <a:t>-37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10666839"/>
                  </a:ext>
                </a:extLst>
              </a:tr>
              <a:tr h="548640">
                <a:tc vMerge="1">
                  <a:txBody>
                    <a:bodyPr/>
                    <a:lstStyle/>
                    <a:p>
                      <a:endParaRPr lang="en-US"/>
                    </a:p>
                  </a:txBody>
                  <a:tcPr/>
                </a:tc>
                <a:tc>
                  <a:txBody>
                    <a:bodyPr/>
                    <a:lstStyle/>
                    <a:p>
                      <a:r>
                        <a:rPr lang="en-US" sz="1400" dirty="0" err="1">
                          <a:latin typeface="Arial" panose="020B0604020202020204" pitchFamily="34" charset="0"/>
                          <a:cs typeface="Arial" panose="020B0604020202020204" pitchFamily="34" charset="0"/>
                        </a:rPr>
                        <a:t>Desmantelamiento</a:t>
                      </a:r>
                      <a:r>
                        <a:rPr lang="en-US" sz="1400" dirty="0">
                          <a:latin typeface="Arial" panose="020B0604020202020204" pitchFamily="34" charset="0"/>
                          <a:cs typeface="Arial" panose="020B0604020202020204" pitchFamily="34" charset="0"/>
                        </a:rPr>
                        <a:t> y </a:t>
                      </a:r>
                      <a:r>
                        <a:rPr lang="en-US" sz="1400" dirty="0" err="1">
                          <a:latin typeface="Arial" panose="020B0604020202020204" pitchFamily="34" charset="0"/>
                          <a:cs typeface="Arial" panose="020B0604020202020204" pitchFamily="34" charset="0"/>
                        </a:rPr>
                        <a:t>abandono</a:t>
                      </a:r>
                      <a:endParaRPr lang="en-US" sz="1400" dirty="0">
                        <a:latin typeface="Arial" panose="020B0604020202020204" pitchFamily="34" charset="0"/>
                        <a:cs typeface="Arial" panose="020B0604020202020204" pitchFamily="34" charset="0"/>
                      </a:endParaRPr>
                    </a:p>
                  </a:txBody>
                  <a:tcPr anchor="ctr"/>
                </a:tc>
                <a:tc>
                  <a:txBody>
                    <a:bodyPr/>
                    <a:lstStyle/>
                    <a:p>
                      <a:r>
                        <a:rPr lang="es-ES" sz="1400">
                          <a:latin typeface="Arial" panose="020B0604020202020204" pitchFamily="34" charset="0"/>
                          <a:cs typeface="Arial" panose="020B0604020202020204" pitchFamily="34" charset="0"/>
                        </a:rPr>
                        <a:t>-31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713693108"/>
                  </a:ext>
                </a:extLst>
              </a:tr>
              <a:tr h="396240">
                <a:tc rowSpan="3">
                  <a:txBody>
                    <a:bodyPr/>
                    <a:lstStyle/>
                    <a:p>
                      <a:r>
                        <a:rPr lang="es-ES" sz="1400">
                          <a:latin typeface="Arial" panose="020B0604020202020204" pitchFamily="34" charset="0"/>
                          <a:cs typeface="Arial" panose="020B0604020202020204" pitchFamily="34" charset="0"/>
                        </a:rPr>
                        <a:t>Alteración a las geoformas naturales del terreno y asociadas a la dinámica fluvial</a:t>
                      </a:r>
                      <a:endParaRPr lang="en-US"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-37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54199081"/>
                  </a:ext>
                </a:extLst>
              </a:tr>
              <a:tr h="3962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-28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271139"/>
                  </a:ext>
                </a:extLst>
              </a:tr>
              <a:tr h="3962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-27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9493827"/>
                  </a:ext>
                </a:extLst>
              </a:tr>
              <a:tr h="172720">
                <a:tc rowSpan="3">
                  <a:txBody>
                    <a:bodyPr/>
                    <a:lstStyle/>
                    <a:p>
                      <a:r>
                        <a:rPr lang="es-ES" sz="1400">
                          <a:latin typeface="Arial" panose="020B0604020202020204" pitchFamily="34" charset="0"/>
                          <a:cs typeface="Arial" panose="020B0604020202020204" pitchFamily="34" charset="0"/>
                        </a:rPr>
                        <a:t>Variación de los niveles freáticos</a:t>
                      </a:r>
                      <a:endParaRPr lang="en-US"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-24 Irrelevante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49863551"/>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-24 Irrelevante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369339"/>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-24 Irrelevante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12112884"/>
                  </a:ext>
                </a:extLst>
              </a:tr>
              <a:tr h="243840">
                <a:tc rowSpan="3">
                  <a:txBody>
                    <a:bodyPr/>
                    <a:lstStyle/>
                    <a:p>
                      <a:r>
                        <a:rPr lang="es-ES" sz="1400">
                          <a:latin typeface="Arial" panose="020B0604020202020204" pitchFamily="34" charset="0"/>
                          <a:cs typeface="Arial" panose="020B0604020202020204" pitchFamily="34" charset="0"/>
                        </a:rPr>
                        <a:t>Variación en las propiedades visuales para las unidades del paisaje</a:t>
                      </a:r>
                      <a:endParaRPr lang="en-US"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-33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8040456"/>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-29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56253334"/>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dirty="0">
                          <a:latin typeface="Arial" panose="020B0604020202020204" pitchFamily="34" charset="0"/>
                          <a:cs typeface="Arial" panose="020B0604020202020204" pitchFamily="34" charset="0"/>
                        </a:rPr>
                        <a:t>-33 Moderada</a:t>
                      </a:r>
                      <a:endParaRPr lang="en-US" sz="1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04592418"/>
                  </a:ext>
                </a:extLst>
              </a:tr>
            </a:tbl>
          </a:graphicData>
        </a:graphic>
      </p:graphicFrame>
    </p:spTree>
    <p:extLst>
      <p:ext uri="{BB962C8B-B14F-4D97-AF65-F5344CB8AC3E}">
        <p14:creationId xmlns:p14="http://schemas.microsoft.com/office/powerpoint/2010/main" val="29821211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715583585"/>
              </p:ext>
            </p:extLst>
          </p:nvPr>
        </p:nvGraphicFramePr>
        <p:xfrm>
          <a:off x="2234970" y="699170"/>
          <a:ext cx="8127999" cy="505968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2544700971"/>
                    </a:ext>
                  </a:extLst>
                </a:gridCol>
                <a:gridCol w="2709333">
                  <a:extLst>
                    <a:ext uri="{9D8B030D-6E8A-4147-A177-3AD203B41FA5}">
                      <a16:colId xmlns:a16="http://schemas.microsoft.com/office/drawing/2014/main" val="2845860241"/>
                    </a:ext>
                  </a:extLst>
                </a:gridCol>
                <a:gridCol w="2709333">
                  <a:extLst>
                    <a:ext uri="{9D8B030D-6E8A-4147-A177-3AD203B41FA5}">
                      <a16:colId xmlns:a16="http://schemas.microsoft.com/office/drawing/2014/main" val="1179416947"/>
                    </a:ext>
                  </a:extLst>
                </a:gridCol>
              </a:tblGrid>
              <a:tr h="370840">
                <a:tc>
                  <a:txBody>
                    <a:bodyPr/>
                    <a:lstStyle/>
                    <a:p>
                      <a:pPr algn="ctr"/>
                      <a:r>
                        <a:rPr lang="es-ES" sz="1400">
                          <a:latin typeface="Arial" panose="020B0604020202020204" pitchFamily="34" charset="0"/>
                          <a:cs typeface="Arial" panose="020B0604020202020204" pitchFamily="34" charset="0"/>
                        </a:rPr>
                        <a:t>IMPACTO</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FASE EN LA QUE SE PRESENTA</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CALIFICACIÓN</a:t>
                      </a:r>
                      <a:endParaRPr lang="en-US" sz="1400">
                        <a:latin typeface="Arial" panose="020B0604020202020204" pitchFamily="34" charset="0"/>
                        <a:cs typeface="Arial" panose="020B0604020202020204" pitchFamily="34" charset="0"/>
                      </a:endParaRPr>
                    </a:p>
                  </a:txBody>
                  <a:tcPr anchor="ctr">
                    <a:solidFill>
                      <a:srgbClr val="61BB56"/>
                    </a:solidFill>
                  </a:tcPr>
                </a:tc>
                <a:extLst>
                  <a:ext uri="{0D108BD9-81ED-4DB2-BD59-A6C34878D82A}">
                    <a16:rowId xmlns:a16="http://schemas.microsoft.com/office/drawing/2014/main" val="3066410452"/>
                  </a:ext>
                </a:extLst>
              </a:tr>
              <a:tr h="457200">
                <a:tc rowSpan="2">
                  <a:txBody>
                    <a:bodyPr/>
                    <a:lstStyle/>
                    <a:p>
                      <a:r>
                        <a:rPr lang="es-ES" sz="1400">
                          <a:latin typeface="Arial" panose="020B0604020202020204" pitchFamily="34" charset="0"/>
                          <a:cs typeface="Arial" panose="020B0604020202020204" pitchFamily="34" charset="0"/>
                        </a:rPr>
                        <a:t>Cambio en los usos del suelo</a:t>
                      </a:r>
                      <a:endParaRPr lang="en-US" sz="1400">
                        <a:latin typeface="Arial" panose="020B0604020202020204" pitchFamily="34" charset="0"/>
                        <a:cs typeface="Arial" panose="020B0604020202020204" pitchFamily="34" charset="0"/>
                      </a:endParaRPr>
                    </a:p>
                  </a:txBody>
                  <a:tcPr anchor="ctr"/>
                </a:tc>
                <a:tc>
                  <a:txBody>
                    <a:bodyPr/>
                    <a:lstStyle/>
                    <a:p>
                      <a:r>
                        <a:rPr lang="en-US" sz="1400">
                          <a:latin typeface="Arial" panose="020B0604020202020204" pitchFamily="34" charset="0"/>
                          <a:cs typeface="Arial" panose="020B0604020202020204" pitchFamily="34" charset="0"/>
                        </a:rPr>
                        <a:t>Construcción</a:t>
                      </a:r>
                    </a:p>
                  </a:txBody>
                  <a:tcPr anchor="ctr"/>
                </a:tc>
                <a:tc>
                  <a:txBody>
                    <a:bodyPr/>
                    <a:lstStyle/>
                    <a:p>
                      <a:r>
                        <a:rPr lang="es-ES" sz="1400">
                          <a:latin typeface="Arial" panose="020B0604020202020204" pitchFamily="34" charset="0"/>
                          <a:cs typeface="Arial" panose="020B0604020202020204" pitchFamily="34" charset="0"/>
                        </a:rPr>
                        <a:t>-30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10666839"/>
                  </a:ext>
                </a:extLst>
              </a:tr>
              <a:tr h="548640">
                <a:tc vMerge="1">
                  <a:txBody>
                    <a:bodyPr/>
                    <a:lstStyle/>
                    <a:p>
                      <a:endParaRPr lang="en-US"/>
                    </a:p>
                  </a:txBody>
                  <a:tcPr/>
                </a:tc>
                <a:tc>
                  <a:txBody>
                    <a:bodyPr/>
                    <a:lstStyle/>
                    <a:p>
                      <a:r>
                        <a:rPr lang="en-US" sz="1400">
                          <a:latin typeface="Arial" panose="020B0604020202020204" pitchFamily="34" charset="0"/>
                          <a:cs typeface="Arial" panose="020B0604020202020204" pitchFamily="34" charset="0"/>
                        </a:rPr>
                        <a:t>Desmantelamiento y abandono</a:t>
                      </a:r>
                    </a:p>
                  </a:txBody>
                  <a:tcPr anchor="ctr"/>
                </a:tc>
                <a:tc>
                  <a:txBody>
                    <a:bodyPr/>
                    <a:lstStyle/>
                    <a:p>
                      <a:r>
                        <a:rPr lang="es-ES" sz="1400">
                          <a:latin typeface="Arial" panose="020B0604020202020204" pitchFamily="34" charset="0"/>
                          <a:cs typeface="Arial" panose="020B0604020202020204" pitchFamily="34" charset="0"/>
                        </a:rPr>
                        <a:t>30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713693108"/>
                  </a:ext>
                </a:extLst>
              </a:tr>
              <a:tr h="396240">
                <a:tc rowSpan="2">
                  <a:txBody>
                    <a:bodyPr/>
                    <a:lstStyle/>
                    <a:p>
                      <a:r>
                        <a:rPr lang="es-ES" sz="1400">
                          <a:latin typeface="Arial" panose="020B0604020202020204" pitchFamily="34" charset="0"/>
                          <a:cs typeface="Arial" panose="020B0604020202020204" pitchFamily="34" charset="0"/>
                        </a:rPr>
                        <a:t>Cambio en las propiedades biológicas, físicas y químicas del suelo</a:t>
                      </a:r>
                      <a:endParaRPr lang="en-US"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-38</a:t>
                      </a:r>
                      <a:r>
                        <a:rPr lang="es-ES" sz="1400" baseline="0">
                          <a:latin typeface="Arial" panose="020B0604020202020204" pitchFamily="34" charset="0"/>
                          <a:cs typeface="Arial" panose="020B0604020202020204" pitchFamily="34" charset="0"/>
                        </a:rPr>
                        <a:t>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54199081"/>
                  </a:ext>
                </a:extLst>
              </a:tr>
              <a:tr h="3962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-38</a:t>
                      </a:r>
                      <a:r>
                        <a:rPr lang="es-ES" sz="1400" baseline="0">
                          <a:latin typeface="Arial" panose="020B0604020202020204" pitchFamily="34" charset="0"/>
                          <a:cs typeface="Arial" panose="020B0604020202020204" pitchFamily="34" charset="0"/>
                        </a:rPr>
                        <a:t>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9493827"/>
                  </a:ext>
                </a:extLst>
              </a:tr>
              <a:tr h="172720">
                <a:tc rowSpan="3">
                  <a:txBody>
                    <a:bodyPr/>
                    <a:lstStyle/>
                    <a:p>
                      <a:r>
                        <a:rPr lang="en-US" sz="1400">
                          <a:latin typeface="Arial" panose="020B0604020202020204" pitchFamily="34" charset="0"/>
                          <a:cs typeface="Arial" panose="020B0604020202020204" pitchFamily="34" charset="0"/>
                        </a:rPr>
                        <a:t>Generación de residuos sólidos</a:t>
                      </a: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-42</a:t>
                      </a:r>
                      <a:r>
                        <a:rPr lang="es-ES" sz="1400" baseline="0">
                          <a:latin typeface="Arial" panose="020B0604020202020204" pitchFamily="34" charset="0"/>
                          <a:cs typeface="Arial" panose="020B0604020202020204" pitchFamily="34" charset="0"/>
                        </a:rPr>
                        <a:t> 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49863551"/>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-24 Irrelevante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369339"/>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-42 </a:t>
                      </a:r>
                      <a:r>
                        <a:rPr lang="es-ES" sz="1400" baseline="0">
                          <a:latin typeface="Arial" panose="020B0604020202020204" pitchFamily="34" charset="0"/>
                          <a:cs typeface="Arial" panose="020B0604020202020204" pitchFamily="34" charset="0"/>
                        </a:rPr>
                        <a:t>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12112884"/>
                  </a:ext>
                </a:extLst>
              </a:tr>
              <a:tr h="243840">
                <a:tc rowSpan="3">
                  <a:txBody>
                    <a:bodyPr/>
                    <a:lstStyle/>
                    <a:p>
                      <a:r>
                        <a:rPr lang="es-ES" sz="1400">
                          <a:latin typeface="Arial" panose="020B0604020202020204" pitchFamily="34" charset="0"/>
                          <a:cs typeface="Arial" panose="020B0604020202020204" pitchFamily="34" charset="0"/>
                        </a:rPr>
                        <a:t>Cambio en la disponibilidad del agua superficial</a:t>
                      </a:r>
                      <a:endParaRPr lang="en-US"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-23 </a:t>
                      </a:r>
                      <a:r>
                        <a:rPr lang="es-ES" sz="1400">
                          <a:latin typeface="Arial" panose="020B0604020202020204" pitchFamily="34" charset="0"/>
                          <a:cs typeface="Arial" panose="020B0604020202020204" pitchFamily="34" charset="0"/>
                        </a:rPr>
                        <a:t>Irrelevante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8040456"/>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-54 </a:t>
                      </a:r>
                      <a:r>
                        <a:rPr lang="en-US" sz="1400" err="1">
                          <a:latin typeface="Arial" panose="020B0604020202020204" pitchFamily="34" charset="0"/>
                          <a:cs typeface="Arial" panose="020B0604020202020204" pitchFamily="34" charset="0"/>
                        </a:rPr>
                        <a:t>Severa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56253334"/>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-23 </a:t>
                      </a:r>
                      <a:r>
                        <a:rPr lang="es-ES" sz="1400">
                          <a:latin typeface="Arial" panose="020B0604020202020204" pitchFamily="34" charset="0"/>
                          <a:cs typeface="Arial" panose="020B0604020202020204" pitchFamily="34" charset="0"/>
                        </a:rPr>
                        <a:t>Irrelevante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04592418"/>
                  </a:ext>
                </a:extLst>
              </a:tr>
              <a:tr h="243840">
                <a:tc rowSpan="3">
                  <a:txBody>
                    <a:bodyPr/>
                    <a:lstStyle/>
                    <a:p>
                      <a:r>
                        <a:rPr lang="es-ES" sz="1400">
                          <a:latin typeface="Arial" panose="020B0604020202020204" pitchFamily="34" charset="0"/>
                          <a:cs typeface="Arial" panose="020B0604020202020204" pitchFamily="34" charset="0"/>
                        </a:rPr>
                        <a:t>Cambio en las características fisicoquímicas y microbiológicas del agua</a:t>
                      </a:r>
                      <a:endParaRPr lang="en-US"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-26 </a:t>
                      </a:r>
                      <a:r>
                        <a:rPr lang="es-ES" sz="1400" baseline="0">
                          <a:latin typeface="Arial" panose="020B0604020202020204" pitchFamily="34" charset="0"/>
                          <a:cs typeface="Arial" panose="020B0604020202020204" pitchFamily="34" charset="0"/>
                        </a:rPr>
                        <a:t>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07091017"/>
                  </a:ext>
                </a:extLst>
              </a:tr>
              <a:tr h="243840">
                <a:tc vMerge="1">
                  <a:txBody>
                    <a:bodyPr/>
                    <a:lstStyle/>
                    <a:p>
                      <a:endParaRPr lang="en-US"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-36 </a:t>
                      </a:r>
                      <a:r>
                        <a:rPr lang="es-ES" sz="1400" baseline="0">
                          <a:latin typeface="Arial" panose="020B0604020202020204" pitchFamily="34" charset="0"/>
                          <a:cs typeface="Arial" panose="020B0604020202020204" pitchFamily="34" charset="0"/>
                        </a:rPr>
                        <a:t>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887066106"/>
                  </a:ext>
                </a:extLst>
              </a:tr>
              <a:tr h="243840">
                <a:tc vMerge="1">
                  <a:txBody>
                    <a:bodyPr/>
                    <a:lstStyle/>
                    <a:p>
                      <a:endParaRPr lang="en-US"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-26 </a:t>
                      </a:r>
                      <a:r>
                        <a:rPr lang="es-ES" sz="1400" baseline="0">
                          <a:latin typeface="Arial" panose="020B0604020202020204" pitchFamily="34" charset="0"/>
                          <a:cs typeface="Arial" panose="020B0604020202020204" pitchFamily="34" charset="0"/>
                        </a:rPr>
                        <a:t>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70318539"/>
                  </a:ext>
                </a:extLst>
              </a:tr>
            </a:tbl>
          </a:graphicData>
        </a:graphic>
      </p:graphicFrame>
    </p:spTree>
    <p:extLst>
      <p:ext uri="{BB962C8B-B14F-4D97-AF65-F5344CB8AC3E}">
        <p14:creationId xmlns:p14="http://schemas.microsoft.com/office/powerpoint/2010/main" val="15945758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278198342"/>
              </p:ext>
            </p:extLst>
          </p:nvPr>
        </p:nvGraphicFramePr>
        <p:xfrm>
          <a:off x="2268020" y="1602555"/>
          <a:ext cx="8186985" cy="3399102"/>
        </p:xfrm>
        <a:graphic>
          <a:graphicData uri="http://schemas.openxmlformats.org/drawingml/2006/table">
            <a:tbl>
              <a:tblPr firstRow="1" bandRow="1">
                <a:tableStyleId>{5940675A-B579-460E-94D1-54222C63F5DA}</a:tableStyleId>
              </a:tblPr>
              <a:tblGrid>
                <a:gridCol w="2728995">
                  <a:extLst>
                    <a:ext uri="{9D8B030D-6E8A-4147-A177-3AD203B41FA5}">
                      <a16:colId xmlns:a16="http://schemas.microsoft.com/office/drawing/2014/main" val="2544700971"/>
                    </a:ext>
                  </a:extLst>
                </a:gridCol>
                <a:gridCol w="2728995">
                  <a:extLst>
                    <a:ext uri="{9D8B030D-6E8A-4147-A177-3AD203B41FA5}">
                      <a16:colId xmlns:a16="http://schemas.microsoft.com/office/drawing/2014/main" val="2845860241"/>
                    </a:ext>
                  </a:extLst>
                </a:gridCol>
                <a:gridCol w="2728995">
                  <a:extLst>
                    <a:ext uri="{9D8B030D-6E8A-4147-A177-3AD203B41FA5}">
                      <a16:colId xmlns:a16="http://schemas.microsoft.com/office/drawing/2014/main" val="1179416947"/>
                    </a:ext>
                  </a:extLst>
                </a:gridCol>
              </a:tblGrid>
              <a:tr h="545139">
                <a:tc>
                  <a:txBody>
                    <a:bodyPr/>
                    <a:lstStyle/>
                    <a:p>
                      <a:pPr algn="ctr"/>
                      <a:r>
                        <a:rPr lang="es-ES" sz="1400">
                          <a:latin typeface="Arial" panose="020B0604020202020204" pitchFamily="34" charset="0"/>
                          <a:cs typeface="Arial" panose="020B0604020202020204" pitchFamily="34" charset="0"/>
                        </a:rPr>
                        <a:t>IMPACTO</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FASE EN LA QUE SE PRESENTA</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CALIFICACIÓN</a:t>
                      </a:r>
                      <a:endParaRPr lang="en-US" sz="1400">
                        <a:latin typeface="Arial" panose="020B0604020202020204" pitchFamily="34" charset="0"/>
                        <a:cs typeface="Arial" panose="020B0604020202020204" pitchFamily="34" charset="0"/>
                      </a:endParaRPr>
                    </a:p>
                  </a:txBody>
                  <a:tcPr anchor="ctr">
                    <a:solidFill>
                      <a:srgbClr val="61BB56"/>
                    </a:solidFill>
                  </a:tcPr>
                </a:tc>
                <a:extLst>
                  <a:ext uri="{0D108BD9-81ED-4DB2-BD59-A6C34878D82A}">
                    <a16:rowId xmlns:a16="http://schemas.microsoft.com/office/drawing/2014/main" val="3066410452"/>
                  </a:ext>
                </a:extLst>
              </a:tr>
              <a:tr h="352737">
                <a:tc rowSpan="3">
                  <a:txBody>
                    <a:bodyPr/>
                    <a:lstStyle/>
                    <a:p>
                      <a:r>
                        <a:rPr lang="es-ES" sz="1400">
                          <a:latin typeface="Arial" panose="020B0604020202020204" pitchFamily="34" charset="0"/>
                          <a:cs typeface="Arial" panose="020B0604020202020204" pitchFamily="34" charset="0"/>
                        </a:rPr>
                        <a:t>Alteración en la dinámica fluvial</a:t>
                      </a:r>
                      <a:endParaRPr lang="en-US"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-22 </a:t>
                      </a:r>
                      <a:r>
                        <a:rPr lang="en-US" sz="1400" err="1">
                          <a:latin typeface="Arial" panose="020B0604020202020204" pitchFamily="34" charset="0"/>
                          <a:cs typeface="Arial" panose="020B0604020202020204" pitchFamily="34" charset="0"/>
                        </a:rPr>
                        <a:t>Irrelevante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10666839"/>
                  </a:ext>
                </a:extLst>
              </a:tr>
              <a:tr h="352737">
                <a:tc vMerge="1">
                  <a:txBody>
                    <a:bodyPr/>
                    <a:lstStyle/>
                    <a:p>
                      <a:endParaRPr lang="es-CO"/>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-57 </a:t>
                      </a:r>
                      <a:r>
                        <a:rPr lang="en-US" sz="1400" err="1">
                          <a:latin typeface="Arial" panose="020B0604020202020204" pitchFamily="34" charset="0"/>
                          <a:cs typeface="Arial" panose="020B0604020202020204" pitchFamily="34" charset="0"/>
                        </a:rPr>
                        <a:t>Severa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19297432"/>
                  </a:ext>
                </a:extLst>
              </a:tr>
              <a:tr h="352737">
                <a:tc vMerge="1">
                  <a:txBody>
                    <a:bodyPr/>
                    <a:lstStyle/>
                    <a:p>
                      <a:endParaRPr lang="es-CO"/>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-41 </a:t>
                      </a:r>
                      <a:r>
                        <a:rPr lang="en-US" sz="1400" err="1">
                          <a:latin typeface="Arial" panose="020B0604020202020204" pitchFamily="34" charset="0"/>
                          <a:cs typeface="Arial" panose="020B0604020202020204" pitchFamily="34" charset="0"/>
                        </a:rPr>
                        <a:t>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731706867"/>
                  </a:ext>
                </a:extLst>
              </a:tr>
              <a:tr h="416871">
                <a:tc rowSpan="2">
                  <a:txBody>
                    <a:bodyPr/>
                    <a:lstStyle/>
                    <a:p>
                      <a:r>
                        <a:rPr lang="es-ES" sz="1400">
                          <a:latin typeface="Arial" panose="020B0604020202020204" pitchFamily="34" charset="0"/>
                          <a:cs typeface="Arial" panose="020B0604020202020204" pitchFamily="34" charset="0"/>
                        </a:rPr>
                        <a:t>Alteraciones en los niveles de contaminación atmosférica</a:t>
                      </a: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US" sz="1400">
                          <a:latin typeface="Arial" panose="020B0604020202020204" pitchFamily="34" charset="0"/>
                          <a:cs typeface="Arial" panose="020B0604020202020204" pitchFamily="34" charset="0"/>
                        </a:rPr>
                        <a:t>-27 </a:t>
                      </a:r>
                      <a:r>
                        <a:rPr lang="en-US" sz="1400" err="1">
                          <a:latin typeface="Arial" panose="020B0604020202020204" pitchFamily="34" charset="0"/>
                          <a:cs typeface="Arial" panose="020B0604020202020204" pitchFamily="34" charset="0"/>
                        </a:rPr>
                        <a:t>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54199081"/>
                  </a:ext>
                </a:extLst>
              </a:tr>
              <a:tr h="416871">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Arial" panose="020B0604020202020204" pitchFamily="34" charset="0"/>
                          <a:cs typeface="Arial" panose="020B0604020202020204" pitchFamily="34" charset="0"/>
                        </a:rPr>
                        <a:t>-27 </a:t>
                      </a:r>
                      <a:r>
                        <a:rPr lang="en-US" sz="1400" err="1">
                          <a:latin typeface="Arial" panose="020B0604020202020204" pitchFamily="34" charset="0"/>
                          <a:cs typeface="Arial" panose="020B0604020202020204" pitchFamily="34" charset="0"/>
                        </a:rPr>
                        <a:t>Moderada</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9493827"/>
                  </a:ext>
                </a:extLst>
              </a:tr>
              <a:tr h="320670">
                <a:tc rowSpan="3">
                  <a:txBody>
                    <a:bodyPr/>
                    <a:lstStyle/>
                    <a:p>
                      <a:r>
                        <a:rPr lang="es-ES" sz="1400">
                          <a:latin typeface="Arial" panose="020B0604020202020204" pitchFamily="34" charset="0"/>
                          <a:cs typeface="Arial" panose="020B0604020202020204" pitchFamily="34" charset="0"/>
                        </a:rPr>
                        <a:t>Cambios en los niveles de ruido ambiental</a:t>
                      </a:r>
                      <a:endParaRPr lang="en-US"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n-US" sz="1400" b="0">
                          <a:effectLst/>
                          <a:latin typeface="Arial" panose="020B0604020202020204" pitchFamily="34" charset="0"/>
                          <a:ea typeface="Calibri" panose="020F0502020204030204" pitchFamily="34" charset="0"/>
                          <a:cs typeface="Arial" panose="020B0604020202020204" pitchFamily="34" charset="0"/>
                        </a:rPr>
                        <a:t>Estudios previos</a:t>
                      </a:r>
                    </a:p>
                  </a:txBody>
                  <a:tcPr marL="68580" marR="68580" marT="0" marB="0" anchor="ctr"/>
                </a:tc>
                <a:tc>
                  <a:txBody>
                    <a:bodyPr/>
                    <a:lstStyle/>
                    <a:p>
                      <a:r>
                        <a:rPr lang="en-US" sz="1400">
                          <a:latin typeface="Arial" panose="020B0604020202020204" pitchFamily="34" charset="0"/>
                          <a:cs typeface="Arial" panose="020B0604020202020204" pitchFamily="34" charset="0"/>
                        </a:rPr>
                        <a:t>-20 </a:t>
                      </a:r>
                      <a:r>
                        <a:rPr lang="en-US" sz="1400" err="1">
                          <a:latin typeface="Arial" panose="020B0604020202020204" pitchFamily="34" charset="0"/>
                          <a:cs typeface="Arial" panose="020B0604020202020204" pitchFamily="34" charset="0"/>
                        </a:rPr>
                        <a:t>Irrelevante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49863551"/>
                  </a:ext>
                </a:extLst>
              </a:tr>
              <a:tr h="320670">
                <a:tc vMerge="1">
                  <a:txBody>
                    <a:bodyPr/>
                    <a:lstStyle/>
                    <a:p>
                      <a:endParaRPr lang="en-US"/>
                    </a:p>
                  </a:txBody>
                  <a:tcPr/>
                </a:tc>
                <a:tc>
                  <a:txBody>
                    <a:bodyPr/>
                    <a:lstStyle/>
                    <a:p>
                      <a:pPr algn="l">
                        <a:spcBef>
                          <a:spcPts val="300"/>
                        </a:spcBef>
                        <a:spcAft>
                          <a:spcPts val="0"/>
                        </a:spcAft>
                      </a:pPr>
                      <a:r>
                        <a:rPr lang="en-US" sz="1400">
                          <a:effectLst/>
                          <a:latin typeface="Arial" panose="020B0604020202020204" pitchFamily="34" charset="0"/>
                          <a:ea typeface="Calibri" panose="020F0502020204030204" pitchFamily="34" charset="0"/>
                          <a:cs typeface="Arial" panose="020B0604020202020204" pitchFamily="34" charset="0"/>
                        </a:rPr>
                        <a:t>Construcción</a:t>
                      </a:r>
                    </a:p>
                  </a:txBody>
                  <a:tcPr marL="68580" marR="68580" marT="0" marB="0" anchor="ctr"/>
                </a:tc>
                <a:tc>
                  <a:txBody>
                    <a:bodyPr/>
                    <a:lstStyle/>
                    <a:p>
                      <a:r>
                        <a:rPr lang="es-ES" sz="1400">
                          <a:latin typeface="Arial" panose="020B0604020202020204" pitchFamily="34" charset="0"/>
                          <a:cs typeface="Arial" panose="020B0604020202020204" pitchFamily="34" charset="0"/>
                        </a:rPr>
                        <a:t>-31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369339"/>
                  </a:ext>
                </a:extLst>
              </a:tr>
              <a:tr h="32067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-31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12112884"/>
                  </a:ext>
                </a:extLst>
              </a:tr>
            </a:tbl>
          </a:graphicData>
        </a:graphic>
      </p:graphicFrame>
    </p:spTree>
    <p:extLst>
      <p:ext uri="{BB962C8B-B14F-4D97-AF65-F5344CB8AC3E}">
        <p14:creationId xmlns:p14="http://schemas.microsoft.com/office/powerpoint/2010/main" val="3738078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10E15842-B38C-4557-B553-8E3690D593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8926" y="142825"/>
            <a:ext cx="8221022" cy="6350739"/>
          </a:xfrm>
          <a:prstGeom prst="rect">
            <a:avLst/>
          </a:prstGeom>
        </p:spPr>
      </p:pic>
    </p:spTree>
    <p:extLst>
      <p:ext uri="{BB962C8B-B14F-4D97-AF65-F5344CB8AC3E}">
        <p14:creationId xmlns:p14="http://schemas.microsoft.com/office/powerpoint/2010/main" val="805086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2016087" y="2587854"/>
            <a:ext cx="9144000" cy="2387600"/>
          </a:xfrm>
          <a:prstGeom prst="rect">
            <a:avLst/>
          </a:prstGeom>
        </p:spPr>
        <p:txBody>
          <a:bodyPr/>
          <a:lstStyle/>
          <a:p>
            <a:pPr algn="ctr"/>
            <a:r>
              <a:rPr lang="es-ES" sz="4800" b="1" dirty="0">
                <a:latin typeface="Arial" panose="020B0604020202020204" pitchFamily="34" charset="0"/>
                <a:cs typeface="Arial" panose="020B0604020202020204" pitchFamily="34" charset="0"/>
              </a:rPr>
              <a:t>PROGRAMAS DE MANEJO AMBIENTAL</a:t>
            </a:r>
            <a:br>
              <a:rPr lang="es-ES" sz="4800" b="1" dirty="0">
                <a:latin typeface="Arial" panose="020B0604020202020204" pitchFamily="34" charset="0"/>
                <a:cs typeface="Arial" panose="020B0604020202020204" pitchFamily="34" charset="0"/>
              </a:rPr>
            </a:br>
            <a:r>
              <a:rPr lang="es-ES" sz="4800" b="1" dirty="0">
                <a:latin typeface="Arial" panose="020B0604020202020204" pitchFamily="34" charset="0"/>
                <a:cs typeface="Arial" panose="020B0604020202020204" pitchFamily="34" charset="0"/>
              </a:rPr>
              <a:t>MEDIO ABIÓTICO</a:t>
            </a:r>
            <a:endParaRPr lang="es-CO"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86740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nvGraphicFramePr>
        <p:xfrm>
          <a:off x="2384540" y="1017122"/>
          <a:ext cx="8128000" cy="452120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 la Calidad del Aire y Ruido</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PMA-MF-01</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792480">
                <a:tc gridSpan="2">
                  <a:txBody>
                    <a:bodyPr/>
                    <a:lstStyle/>
                    <a:p>
                      <a:r>
                        <a:rPr lang="es-ES" sz="1400">
                          <a:latin typeface="Arial" panose="020B0604020202020204" pitchFamily="34" charset="0"/>
                          <a:cs typeface="Arial" panose="020B0604020202020204" pitchFamily="34" charset="0"/>
                        </a:rPr>
                        <a:t>Prevenir y mitigar las emisiones atmosféricas de material particulado, gases y ruido que se generarán durante la etapa de construcción por el tránsito de maquinaria, descapote y excavaciones, conformación de zonas de depósito, operación de la planta de concretos, construcción de las obras principales y adicionales. Así como las que posiblemente puedan generarse en las actividades de demolición en la etapa de Desmantelamiento y abandono del proyecto.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Cumplir con lo establecido en la Resolución 2254 de 2017 con respecto a calidad del aire, teniendo en cuenta los valores de referencia de la línea base.</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Cumplir con lo establecido en la Resolución 627 de 2006 con respecto a las emisiones de ruido, teniendo en cuenta los valores de referencia de la línea base.</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Evitar que se emitan gases y partículas contaminantes por el mal estado mecánico de los vehículos.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Evitar emisiones de material particulado por el transporte del material del proyecto</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r>
                        <a:rPr lang="es-ES" sz="1400" b="1">
                          <a:latin typeface="Arial" panose="020B0604020202020204" pitchFamily="34" charset="0"/>
                          <a:cs typeface="Arial" panose="020B0604020202020204" pitchFamily="34" charset="0"/>
                        </a:rPr>
                        <a:t>Valor: 165.271.274 (costo</a:t>
                      </a:r>
                      <a:r>
                        <a:rPr lang="es-ES" sz="1400" b="1" baseline="0">
                          <a:latin typeface="Arial" panose="020B0604020202020204" pitchFamily="34" charset="0"/>
                          <a:cs typeface="Arial" panose="020B0604020202020204" pitchFamily="34" charset="0"/>
                        </a:rPr>
                        <a:t> total sin IVA)</a:t>
                      </a:r>
                      <a:endParaRPr lang="es-CO" sz="1400" b="1">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39031145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4053301337"/>
              </p:ext>
            </p:extLst>
          </p:nvPr>
        </p:nvGraphicFramePr>
        <p:xfrm>
          <a:off x="2787266" y="2415324"/>
          <a:ext cx="7176189" cy="1473630"/>
        </p:xfrm>
        <a:graphic>
          <a:graphicData uri="http://schemas.openxmlformats.org/drawingml/2006/table">
            <a:tbl>
              <a:tblPr firstRow="1" firstCol="1" bandRow="1">
                <a:tableStyleId>{5940675A-B579-460E-94D1-54222C63F5DA}</a:tableStyleId>
              </a:tblPr>
              <a:tblGrid>
                <a:gridCol w="7176189">
                  <a:extLst>
                    <a:ext uri="{9D8B030D-6E8A-4147-A177-3AD203B41FA5}">
                      <a16:colId xmlns:a16="http://schemas.microsoft.com/office/drawing/2014/main" val="2007829618"/>
                    </a:ext>
                  </a:extLst>
                </a:gridCol>
              </a:tblGrid>
              <a:tr h="226712">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614342760"/>
                  </a:ext>
                </a:extLst>
              </a:tr>
              <a:tr h="1246918">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Alteraciones en los niveles de contaminación atmosférica</a:t>
                      </a:r>
                      <a:r>
                        <a:rPr lang="es-ES" sz="1400">
                          <a:effectLst/>
                          <a:latin typeface="Arial" panose="020B0604020202020204" pitchFamily="34" charset="0"/>
                          <a:cs typeface="Arial" panose="020B0604020202020204" pitchFamily="34" charset="0"/>
                        </a:rPr>
                        <a:t>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Cambios en los niveles de ruido ambiental</a:t>
                      </a:r>
                      <a:r>
                        <a:rPr lang="es-ES" sz="1400">
                          <a:effectLst/>
                          <a:latin typeface="Arial" panose="020B0604020202020204" pitchFamily="34" charset="0"/>
                          <a:cs typeface="Arial" panose="020B0604020202020204" pitchFamily="34" charset="0"/>
                        </a:rPr>
                        <a:t>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Molestias a la comunidad</a:t>
                      </a:r>
                      <a:r>
                        <a:rPr lang="es-ES" sz="1400">
                          <a:effectLst/>
                          <a:latin typeface="Arial" panose="020B0604020202020204" pitchFamily="34" charset="0"/>
                          <a:cs typeface="Arial" panose="020B0604020202020204" pitchFamily="34" charset="0"/>
                        </a:rPr>
                        <a:t>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Incremento de los fenómenos de ahuyentamiento de fauna</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04719173"/>
                  </a:ext>
                </a:extLst>
              </a:tr>
            </a:tbl>
          </a:graphicData>
        </a:graphic>
      </p:graphicFrame>
      <p:graphicFrame>
        <p:nvGraphicFramePr>
          <p:cNvPr id="5" name="Tabla 4"/>
          <p:cNvGraphicFramePr>
            <a:graphicFrameLocks noGrp="1"/>
          </p:cNvGraphicFramePr>
          <p:nvPr/>
        </p:nvGraphicFramePr>
        <p:xfrm>
          <a:off x="2787267" y="2044484"/>
          <a:ext cx="7176189" cy="370840"/>
        </p:xfrm>
        <a:graphic>
          <a:graphicData uri="http://schemas.openxmlformats.org/drawingml/2006/table">
            <a:tbl>
              <a:tblPr firstRow="1" bandRow="1">
                <a:tableStyleId>{5940675A-B579-460E-94D1-54222C63F5DA}</a:tableStyleId>
              </a:tblPr>
              <a:tblGrid>
                <a:gridCol w="6113810">
                  <a:extLst>
                    <a:ext uri="{9D8B030D-6E8A-4147-A177-3AD203B41FA5}">
                      <a16:colId xmlns:a16="http://schemas.microsoft.com/office/drawing/2014/main" val="3025844584"/>
                    </a:ext>
                  </a:extLst>
                </a:gridCol>
                <a:gridCol w="1062379">
                  <a:extLst>
                    <a:ext uri="{9D8B030D-6E8A-4147-A177-3AD203B41FA5}">
                      <a16:colId xmlns:a16="http://schemas.microsoft.com/office/drawing/2014/main" val="2746746090"/>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 la Calidad del Aire y Ruido</a:t>
                      </a:r>
                      <a:endParaRPr lang="es-CO" sz="1400">
                        <a:latin typeface="Arial" panose="020B0604020202020204" pitchFamily="34" charset="0"/>
                        <a:cs typeface="Arial" panose="020B0604020202020204" pitchFamily="34" charset="0"/>
                      </a:endParaRPr>
                    </a:p>
                  </a:txBody>
                  <a:tcPr/>
                </a:tc>
                <a:tc>
                  <a:txBody>
                    <a:bodyPr/>
                    <a:lstStyle/>
                    <a:p>
                      <a:r>
                        <a:rPr lang="es-CO" sz="1200">
                          <a:latin typeface="Arial" panose="020B0604020202020204" pitchFamily="34" charset="0"/>
                          <a:cs typeface="Arial" panose="020B0604020202020204" pitchFamily="34" charset="0"/>
                        </a:rPr>
                        <a:t>PMA-MF-01</a:t>
                      </a:r>
                    </a:p>
                  </a:txBody>
                  <a:tcPr/>
                </a:tc>
                <a:extLst>
                  <a:ext uri="{0D108BD9-81ED-4DB2-BD59-A6C34878D82A}">
                    <a16:rowId xmlns:a16="http://schemas.microsoft.com/office/drawing/2014/main" val="4268859518"/>
                  </a:ext>
                </a:extLst>
              </a:tr>
            </a:tbl>
          </a:graphicData>
        </a:graphic>
      </p:graphicFrame>
    </p:spTree>
    <p:extLst>
      <p:ext uri="{BB962C8B-B14F-4D97-AF65-F5344CB8AC3E}">
        <p14:creationId xmlns:p14="http://schemas.microsoft.com/office/powerpoint/2010/main" val="32586918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659961" y="1259492"/>
          <a:ext cx="8128000" cy="402780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 la Calidad del Agua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PMA-MF-02</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Minimizar la contaminación de las fuentes hídricas, debido a vertimientos de aguas residuales domésticas y no domésticas, generadas por las diferentes actividades del proyecto.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r>
                        <a:rPr lang="es-ES" sz="1400">
                          <a:latin typeface="Arial" panose="020B0604020202020204" pitchFamily="34" charset="0"/>
                          <a:cs typeface="Arial" panose="020B0604020202020204" pitchFamily="34" charset="0"/>
                        </a:rPr>
                        <a:t>•</a:t>
                      </a:r>
                      <a:r>
                        <a:rPr lang="es-ES" sz="1400" baseline="0">
                          <a:latin typeface="Arial" panose="020B0604020202020204" pitchFamily="34" charset="0"/>
                          <a:cs typeface="Arial" panose="020B0604020202020204" pitchFamily="34" charset="0"/>
                        </a:rPr>
                        <a:t>     </a:t>
                      </a:r>
                      <a:r>
                        <a:rPr lang="es-ES" sz="1400">
                          <a:latin typeface="Arial" panose="020B0604020202020204" pitchFamily="34" charset="0"/>
                          <a:cs typeface="Arial" panose="020B0604020202020204" pitchFamily="34" charset="0"/>
                        </a:rPr>
                        <a:t>Reducir la carga contaminante de los vertimientos generados por las actividades asociadas al proyecto, mediante un tratamiento adecuado que permita el cumplimiento de la normatividad ambiental vigente para descargas a fuentes de agua superficial (Resolución 0631 de 2015 del Ministerio de Ambiente y Desarrollo Sostenible - MADS).</a:t>
                      </a:r>
                    </a:p>
                    <a:p>
                      <a:endParaRPr lang="es-ES" sz="1400">
                        <a:latin typeface="Arial" panose="020B0604020202020204" pitchFamily="34" charset="0"/>
                        <a:cs typeface="Arial" panose="020B0604020202020204" pitchFamily="34" charset="0"/>
                      </a:endParaRPr>
                    </a:p>
                    <a:p>
                      <a:r>
                        <a:rPr lang="es-ES" sz="1400">
                          <a:latin typeface="Arial" panose="020B0604020202020204" pitchFamily="34" charset="0"/>
                          <a:cs typeface="Arial" panose="020B0604020202020204" pitchFamily="34" charset="0"/>
                        </a:rPr>
                        <a:t>•</a:t>
                      </a:r>
                      <a:r>
                        <a:rPr lang="es-ES" sz="1400" baseline="0">
                          <a:latin typeface="Arial" panose="020B0604020202020204" pitchFamily="34" charset="0"/>
                          <a:cs typeface="Arial" panose="020B0604020202020204" pitchFamily="34" charset="0"/>
                        </a:rPr>
                        <a:t>     </a:t>
                      </a:r>
                      <a:r>
                        <a:rPr lang="es-ES" sz="1400">
                          <a:latin typeface="Arial" panose="020B0604020202020204" pitchFamily="34" charset="0"/>
                          <a:cs typeface="Arial" panose="020B0604020202020204" pitchFamily="34" charset="0"/>
                        </a:rPr>
                        <a:t>Minimizar el vertimiento de aguas residuales generadas por las actividades asociadas al proyecto, evitando la descarga de aguas residuales domésticas durante la etapa de construcción y recirculando parte del agua residual no doméstica generada en esta misma fase. </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238.262.679 (costo</a:t>
                      </a:r>
                      <a:r>
                        <a:rPr lang="es-ES" sz="1400" b="1" baseline="0">
                          <a:latin typeface="Arial" panose="020B0604020202020204" pitchFamily="34" charset="0"/>
                          <a:cs typeface="Arial" panose="020B0604020202020204" pitchFamily="34" charset="0"/>
                        </a:rPr>
                        <a:t> total sin IVA)</a:t>
                      </a:r>
                      <a:endParaRPr lang="es-CO" sz="1400" b="1">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7409852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190428582"/>
              </p:ext>
            </p:extLst>
          </p:nvPr>
        </p:nvGraphicFramePr>
        <p:xfrm>
          <a:off x="3437262" y="2192355"/>
          <a:ext cx="6812632" cy="2049139"/>
        </p:xfrm>
        <a:graphic>
          <a:graphicData uri="http://schemas.openxmlformats.org/drawingml/2006/table">
            <a:tbl>
              <a:tblPr firstRow="1" firstCol="1" bandRow="1">
                <a:tableStyleId>{5940675A-B579-460E-94D1-54222C63F5DA}</a:tableStyleId>
              </a:tblPr>
              <a:tblGrid>
                <a:gridCol w="6812632">
                  <a:extLst>
                    <a:ext uri="{9D8B030D-6E8A-4147-A177-3AD203B41FA5}">
                      <a16:colId xmlns:a16="http://schemas.microsoft.com/office/drawing/2014/main" val="209634577"/>
                    </a:ext>
                  </a:extLst>
                </a:gridCol>
              </a:tblGrid>
              <a:tr h="315253">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53301154"/>
                  </a:ext>
                </a:extLst>
              </a:tr>
              <a:tr h="1733886">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de las características fisicoquímicas y/o microbiológicas del agua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 disponibilidad del agua superficial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Variación en las propiedades visuales para las unidades del paisaje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las comunidades hidrobiológicas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564779039"/>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37968633"/>
              </p:ext>
            </p:extLst>
          </p:nvPr>
        </p:nvGraphicFramePr>
        <p:xfrm>
          <a:off x="3437262" y="1821515"/>
          <a:ext cx="6812632" cy="370840"/>
        </p:xfrm>
        <a:graphic>
          <a:graphicData uri="http://schemas.openxmlformats.org/drawingml/2006/table">
            <a:tbl>
              <a:tblPr firstRow="1" bandRow="1">
                <a:tableStyleId>{5940675A-B579-460E-94D1-54222C63F5DA}</a:tableStyleId>
              </a:tblPr>
              <a:tblGrid>
                <a:gridCol w="5543274">
                  <a:extLst>
                    <a:ext uri="{9D8B030D-6E8A-4147-A177-3AD203B41FA5}">
                      <a16:colId xmlns:a16="http://schemas.microsoft.com/office/drawing/2014/main" val="2975963665"/>
                    </a:ext>
                  </a:extLst>
                </a:gridCol>
                <a:gridCol w="1269358">
                  <a:extLst>
                    <a:ext uri="{9D8B030D-6E8A-4147-A177-3AD203B41FA5}">
                      <a16:colId xmlns:a16="http://schemas.microsoft.com/office/drawing/2014/main" val="2472965297"/>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 la Calidad del Agua</a:t>
                      </a:r>
                      <a:endParaRPr lang="es-CO" sz="1400">
                        <a:latin typeface="Arial" panose="020B0604020202020204" pitchFamily="34" charset="0"/>
                        <a:cs typeface="Arial" panose="020B0604020202020204" pitchFamily="34" charset="0"/>
                      </a:endParaRPr>
                    </a:p>
                  </a:txBody>
                  <a:tcPr/>
                </a:tc>
                <a:tc>
                  <a:txBody>
                    <a:bodyPr/>
                    <a:lstStyle/>
                    <a:p>
                      <a:r>
                        <a:rPr lang="es-CO" sz="1200">
                          <a:latin typeface="Arial" panose="020B0604020202020204" pitchFamily="34" charset="0"/>
                          <a:cs typeface="Arial" panose="020B0604020202020204" pitchFamily="34" charset="0"/>
                        </a:rPr>
                        <a:t>PMA-MF-02</a:t>
                      </a:r>
                    </a:p>
                  </a:txBody>
                  <a:tcPr/>
                </a:tc>
                <a:extLst>
                  <a:ext uri="{0D108BD9-81ED-4DB2-BD59-A6C34878D82A}">
                    <a16:rowId xmlns:a16="http://schemas.microsoft.com/office/drawing/2014/main" val="2550116665"/>
                  </a:ext>
                </a:extLst>
              </a:tr>
            </a:tbl>
          </a:graphicData>
        </a:graphic>
      </p:graphicFrame>
    </p:spTree>
    <p:extLst>
      <p:ext uri="{BB962C8B-B14F-4D97-AF65-F5344CB8AC3E}">
        <p14:creationId xmlns:p14="http://schemas.microsoft.com/office/powerpoint/2010/main" val="3410435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593860" y="785767"/>
          <a:ext cx="8128000" cy="473456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del Suelo y el Uso del Suelo</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PMA-MF-03</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Prevenir y mitigar los procesos de degradación del suelo, producto del desarrollo de las obras, depósitos de residuos y actividades inherentes a las etapas de construcción, operación y desmantelamiento y abandono del proyecto Cocorná III, mediante el diseño e implementación de estrategias tanto ingenieriles como </a:t>
                      </a:r>
                      <a:r>
                        <a:rPr lang="es-ES" sz="1400" err="1">
                          <a:latin typeface="Arial" panose="020B0604020202020204" pitchFamily="34" charset="0"/>
                          <a:cs typeface="Arial" panose="020B0604020202020204" pitchFamily="34" charset="0"/>
                        </a:rPr>
                        <a:t>socioambientales</a:t>
                      </a:r>
                      <a:r>
                        <a:rPr lang="es-ES" sz="1400">
                          <a:latin typeface="Arial" panose="020B0604020202020204" pitchFamily="34" charset="0"/>
                          <a:cs typeface="Arial" panose="020B0604020202020204" pitchFamily="34" charset="0"/>
                        </a:rPr>
                        <a:t>.</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Disminuir la pérdida de la capa vegetal y suelo orgánico, en las actividades de adecuación de los sitios de obra y en la disposición del descapote en los sitios destinados para su almacenamiento temporal.</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Reducir la susceptibilidad a la erosión superficial en los sitios donde se ubican las obras del proyecto Cocorná III, con el fin de evitar el aumento de la amenaza por movimientos en masa dentro del área de influencia.</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Generar acciones de sensibilización entorno a la preservación, restauración y los usos sostenibles del suelo dentro del área de influencia socioeconómica y cultural del proyecto, en el marco del cumplimiento de la política para la gestión sostenible del suelo, elaborada por el ministerio de Ambiente y Desarrollo Sostenible.</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178,502,106 (costo</a:t>
                      </a:r>
                      <a:r>
                        <a:rPr lang="es-ES" sz="1400" b="1" baseline="0">
                          <a:latin typeface="Arial" panose="020B0604020202020204" pitchFamily="34" charset="0"/>
                          <a:cs typeface="Arial" panose="020B0604020202020204" pitchFamily="34" charset="0"/>
                        </a:rPr>
                        <a:t> total sin IVA)</a:t>
                      </a:r>
                      <a:endParaRPr lang="es-CO" sz="1400" b="1">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40352274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658866747"/>
              </p:ext>
            </p:extLst>
          </p:nvPr>
        </p:nvGraphicFramePr>
        <p:xfrm>
          <a:off x="3481331" y="2280492"/>
          <a:ext cx="6129586" cy="1972019"/>
        </p:xfrm>
        <a:graphic>
          <a:graphicData uri="http://schemas.openxmlformats.org/drawingml/2006/table">
            <a:tbl>
              <a:tblPr firstRow="1" firstCol="1" bandRow="1">
                <a:tableStyleId>{5940675A-B579-460E-94D1-54222C63F5DA}</a:tableStyleId>
              </a:tblPr>
              <a:tblGrid>
                <a:gridCol w="6129586">
                  <a:extLst>
                    <a:ext uri="{9D8B030D-6E8A-4147-A177-3AD203B41FA5}">
                      <a16:colId xmlns:a16="http://schemas.microsoft.com/office/drawing/2014/main" val="4261259432"/>
                    </a:ext>
                  </a:extLst>
                </a:gridCol>
              </a:tblGrid>
              <a:tr h="217388">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924622505"/>
                  </a:ext>
                </a:extLst>
              </a:tr>
              <a:tr h="1754631">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las propiedades físicas, químicas y biológicas del suelo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los usos del suelo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las condiciones de estabilidad de taludes, laderas y procesos erosivos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las características fisicoquímicas y/o microbiológicas del agua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926153127"/>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2976061053"/>
              </p:ext>
            </p:extLst>
          </p:nvPr>
        </p:nvGraphicFramePr>
        <p:xfrm>
          <a:off x="3481331" y="1909652"/>
          <a:ext cx="6129586" cy="370840"/>
        </p:xfrm>
        <a:graphic>
          <a:graphicData uri="http://schemas.openxmlformats.org/drawingml/2006/table">
            <a:tbl>
              <a:tblPr firstRow="1" bandRow="1">
                <a:tableStyleId>{5940675A-B579-460E-94D1-54222C63F5DA}</a:tableStyleId>
              </a:tblPr>
              <a:tblGrid>
                <a:gridCol w="5012675">
                  <a:extLst>
                    <a:ext uri="{9D8B030D-6E8A-4147-A177-3AD203B41FA5}">
                      <a16:colId xmlns:a16="http://schemas.microsoft.com/office/drawing/2014/main" val="467278600"/>
                    </a:ext>
                  </a:extLst>
                </a:gridCol>
                <a:gridCol w="1116911">
                  <a:extLst>
                    <a:ext uri="{9D8B030D-6E8A-4147-A177-3AD203B41FA5}">
                      <a16:colId xmlns:a16="http://schemas.microsoft.com/office/drawing/2014/main" val="2228387750"/>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del Suelo y el Uso del Suelo</a:t>
                      </a:r>
                      <a:endParaRPr lang="es-CO" sz="1400">
                        <a:latin typeface="Arial" panose="020B0604020202020204" pitchFamily="34" charset="0"/>
                        <a:cs typeface="Arial" panose="020B0604020202020204" pitchFamily="34" charset="0"/>
                      </a:endParaRPr>
                    </a:p>
                  </a:txBody>
                  <a:tcPr/>
                </a:tc>
                <a:tc>
                  <a:txBody>
                    <a:bodyPr/>
                    <a:lstStyle/>
                    <a:p>
                      <a:r>
                        <a:rPr lang="es-CO" sz="1200">
                          <a:latin typeface="Arial" panose="020B0604020202020204" pitchFamily="34" charset="0"/>
                          <a:cs typeface="Arial" panose="020B0604020202020204" pitchFamily="34" charset="0"/>
                        </a:rPr>
                        <a:t>PMA-MF-03</a:t>
                      </a:r>
                    </a:p>
                  </a:txBody>
                  <a:tcPr/>
                </a:tc>
                <a:extLst>
                  <a:ext uri="{0D108BD9-81ED-4DB2-BD59-A6C34878D82A}">
                    <a16:rowId xmlns:a16="http://schemas.microsoft.com/office/drawing/2014/main" val="1164391051"/>
                  </a:ext>
                </a:extLst>
              </a:tr>
            </a:tbl>
          </a:graphicData>
        </a:graphic>
      </p:graphicFrame>
    </p:spTree>
    <p:extLst>
      <p:ext uri="{BB962C8B-B14F-4D97-AF65-F5344CB8AC3E}">
        <p14:creationId xmlns:p14="http://schemas.microsoft.com/office/powerpoint/2010/main" val="22667347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659961" y="1424744"/>
          <a:ext cx="8128000" cy="381444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Obras de Cruce de Cuerpos de Agua</a:t>
                      </a:r>
                    </a:p>
                  </a:txBody>
                  <a:tcPr/>
                </a:tc>
                <a:tc>
                  <a:txBody>
                    <a:bodyPr/>
                    <a:lstStyle/>
                    <a:p>
                      <a:r>
                        <a:rPr lang="es-CO" sz="1400">
                          <a:latin typeface="Arial" panose="020B0604020202020204" pitchFamily="34" charset="0"/>
                          <a:cs typeface="Arial" panose="020B0604020202020204" pitchFamily="34" charset="0"/>
                        </a:rPr>
                        <a:t>PMA-MF-04</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Mitigar los impactos generados por la construcción de obras civiles sobre cuerpos de agua del área de influencia del proyecto y la afectación generada por el descole de aguas superficiales.</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Mitigar las afectaciones generadas por la construcción de las obras civiles del proyecto, sobre el curso del río Cocorná y sus tributarios.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Prevenir la degradación y erosión causada por el descole de aguas superficiales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Prevenir y controlar los procesos de erosión, socavación de orillas y generación de procesos de remoción en masa que se puedan generar por la construcción del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Evitar alteraciones mayores e irreversibles en el ambiente, ocasionado por la construcción del azud y los cruces de la tubería de presión con cuerpos de agua.</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a:t>
                      </a:r>
                      <a:r>
                        <a:rPr lang="es-ES" sz="1400" b="1" baseline="0">
                          <a:latin typeface="Arial" panose="020B0604020202020204" pitchFamily="34" charset="0"/>
                          <a:cs typeface="Arial" panose="020B0604020202020204" pitchFamily="34" charset="0"/>
                        </a:rPr>
                        <a:t> </a:t>
                      </a:r>
                      <a:r>
                        <a:rPr lang="es-ES" sz="1400" b="0" baseline="0">
                          <a:latin typeface="Arial" panose="020B0604020202020204" pitchFamily="34" charset="0"/>
                          <a:cs typeface="Arial" panose="020B0604020202020204" pitchFamily="34" charset="0"/>
                        </a:rPr>
                        <a:t>Estos costos se incluyen en el presupuesto de construcción del proyecto</a:t>
                      </a:r>
                      <a:endParaRPr lang="es-CO" sz="1400" b="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3481362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317427881"/>
              </p:ext>
            </p:extLst>
          </p:nvPr>
        </p:nvGraphicFramePr>
        <p:xfrm>
          <a:off x="3305061" y="2269474"/>
          <a:ext cx="6720288" cy="2427810"/>
        </p:xfrm>
        <a:graphic>
          <a:graphicData uri="http://schemas.openxmlformats.org/drawingml/2006/table">
            <a:tbl>
              <a:tblPr firstRow="1" firstCol="1" bandRow="1">
                <a:tableStyleId>{5940675A-B579-460E-94D1-54222C63F5DA}</a:tableStyleId>
              </a:tblPr>
              <a:tblGrid>
                <a:gridCol w="6720288">
                  <a:extLst>
                    <a:ext uri="{9D8B030D-6E8A-4147-A177-3AD203B41FA5}">
                      <a16:colId xmlns:a16="http://schemas.microsoft.com/office/drawing/2014/main" val="887542745"/>
                    </a:ext>
                  </a:extLst>
                </a:gridCol>
              </a:tblGrid>
              <a:tr h="225095">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933111305"/>
                  </a:ext>
                </a:extLst>
              </a:tr>
              <a:tr h="2202715">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las características fisicoquímicas y microbiológicas del agua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en la dinámica fluvial</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hábitats acuáticos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 las comunidades hidrobiológicas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Afectación a los corredores biológicos acuáticos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las condiciones de estabilidad de taludes, laderas y procesos erosivos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364372224"/>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856840261"/>
              </p:ext>
            </p:extLst>
          </p:nvPr>
        </p:nvGraphicFramePr>
        <p:xfrm>
          <a:off x="3305061" y="1898634"/>
          <a:ext cx="6720288" cy="370840"/>
        </p:xfrm>
        <a:graphic>
          <a:graphicData uri="http://schemas.openxmlformats.org/drawingml/2006/table">
            <a:tbl>
              <a:tblPr firstRow="1" bandRow="1">
                <a:tableStyleId>{5940675A-B579-460E-94D1-54222C63F5DA}</a:tableStyleId>
              </a:tblPr>
              <a:tblGrid>
                <a:gridCol w="5475383">
                  <a:extLst>
                    <a:ext uri="{9D8B030D-6E8A-4147-A177-3AD203B41FA5}">
                      <a16:colId xmlns:a16="http://schemas.microsoft.com/office/drawing/2014/main" val="1574014159"/>
                    </a:ext>
                  </a:extLst>
                </a:gridCol>
                <a:gridCol w="1244905">
                  <a:extLst>
                    <a:ext uri="{9D8B030D-6E8A-4147-A177-3AD203B41FA5}">
                      <a16:colId xmlns:a16="http://schemas.microsoft.com/office/drawing/2014/main" val="929649379"/>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Obras de Cruce de Cuerpos de Agua</a:t>
                      </a:r>
                    </a:p>
                  </a:txBody>
                  <a:tcPr/>
                </a:tc>
                <a:tc>
                  <a:txBody>
                    <a:bodyPr/>
                    <a:lstStyle/>
                    <a:p>
                      <a:r>
                        <a:rPr lang="es-CO" sz="1200">
                          <a:latin typeface="Arial" panose="020B0604020202020204" pitchFamily="34" charset="0"/>
                          <a:cs typeface="Arial" panose="020B0604020202020204" pitchFamily="34" charset="0"/>
                        </a:rPr>
                        <a:t>PMA-MF-04</a:t>
                      </a:r>
                    </a:p>
                  </a:txBody>
                  <a:tcPr/>
                </a:tc>
                <a:extLst>
                  <a:ext uri="{0D108BD9-81ED-4DB2-BD59-A6C34878D82A}">
                    <a16:rowId xmlns:a16="http://schemas.microsoft.com/office/drawing/2014/main" val="2506371570"/>
                  </a:ext>
                </a:extLst>
              </a:tr>
            </a:tbl>
          </a:graphicData>
        </a:graphic>
      </p:graphicFrame>
    </p:spTree>
    <p:extLst>
      <p:ext uri="{BB962C8B-B14F-4D97-AF65-F5344CB8AC3E}">
        <p14:creationId xmlns:p14="http://schemas.microsoft.com/office/powerpoint/2010/main" val="35139354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825214" y="1402712"/>
          <a:ext cx="8128000" cy="366776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del Tránsito Vehicular</a:t>
                      </a:r>
                    </a:p>
                  </a:txBody>
                  <a:tcPr/>
                </a:tc>
                <a:tc>
                  <a:txBody>
                    <a:bodyPr/>
                    <a:lstStyle/>
                    <a:p>
                      <a:r>
                        <a:rPr lang="es-CO" sz="1400">
                          <a:latin typeface="Arial" panose="020B0604020202020204" pitchFamily="34" charset="0"/>
                          <a:cs typeface="Arial" panose="020B0604020202020204" pitchFamily="34" charset="0"/>
                        </a:rPr>
                        <a:t>PMA-MF-05</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Evitar y reducir las posibles incidencias del flujo vehicular y el uso de maquinaria que se puedan generar en la etapa de construcción, operación y en el desmantelamiento y abandono, sobre los medios abiótico, biótico y socioeconómico.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Evitar accidentes de tránsito en las vías del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Disponer señales de tránsito para regular el tráfico de peatones y automotores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Establecer reglas de tránsito para todas las vías que sean usadas por el proyecto y los vehículos y maquinaria que las transitan.</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Socializar a los actores claves del área de influencia los impactos y medidas de manejo respecto al tránsito y la movilidad</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68.692.919  (costo</a:t>
                      </a:r>
                      <a:r>
                        <a:rPr lang="es-ES" sz="1400" b="1" baseline="0">
                          <a:latin typeface="Arial" panose="020B0604020202020204" pitchFamily="34" charset="0"/>
                          <a:cs typeface="Arial" panose="020B0604020202020204" pitchFamily="34" charset="0"/>
                        </a:rPr>
                        <a:t> total sin IVA)</a:t>
                      </a:r>
                      <a:endParaRPr lang="es-CO" sz="1400" b="1">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173811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2027104" y="334011"/>
            <a:ext cx="993721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Arial" panose="020B0604020202020204" pitchFamily="34" charset="0"/>
                <a:cs typeface="Arial" panose="020B0604020202020204" pitchFamily="34" charset="0"/>
              </a:rPr>
              <a:t>PREDIOS INTERVENIDOS POR OBRAS </a:t>
            </a:r>
          </a:p>
        </p:txBody>
      </p:sp>
      <p:pic>
        <p:nvPicPr>
          <p:cNvPr id="5" name="Imagen 4">
            <a:extLst>
              <a:ext uri="{FF2B5EF4-FFF2-40B4-BE49-F238E27FC236}">
                <a16:creationId xmlns:a16="http://schemas.microsoft.com/office/drawing/2014/main" id="{28EE347F-9567-47A3-BE30-193C0A88C3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0496" y="840475"/>
            <a:ext cx="7698391" cy="5947007"/>
          </a:xfrm>
          <a:prstGeom prst="rect">
            <a:avLst/>
          </a:prstGeom>
        </p:spPr>
      </p:pic>
    </p:spTree>
    <p:extLst>
      <p:ext uri="{BB962C8B-B14F-4D97-AF65-F5344CB8AC3E}">
        <p14:creationId xmlns:p14="http://schemas.microsoft.com/office/powerpoint/2010/main" val="22420243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902396163"/>
              </p:ext>
            </p:extLst>
          </p:nvPr>
        </p:nvGraphicFramePr>
        <p:xfrm>
          <a:off x="3374298" y="2203374"/>
          <a:ext cx="6618000" cy="2544956"/>
        </p:xfrm>
        <a:graphic>
          <a:graphicData uri="http://schemas.openxmlformats.org/drawingml/2006/table">
            <a:tbl>
              <a:tblPr firstRow="1" firstCol="1" bandRow="1">
                <a:tableStyleId>{5940675A-B579-460E-94D1-54222C63F5DA}</a:tableStyleId>
              </a:tblPr>
              <a:tblGrid>
                <a:gridCol w="6618000">
                  <a:extLst>
                    <a:ext uri="{9D8B030D-6E8A-4147-A177-3AD203B41FA5}">
                      <a16:colId xmlns:a16="http://schemas.microsoft.com/office/drawing/2014/main" val="3724424639"/>
                    </a:ext>
                  </a:extLst>
                </a:gridCol>
              </a:tblGrid>
              <a:tr h="260068">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011749356"/>
                  </a:ext>
                </a:extLst>
              </a:tr>
              <a:tr h="2284888">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al tránsito y movilidad (motorizado y no motorizado)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los niveles de ruido ambiental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en los niveles de contaminación atmosférica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Generación de expectativas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Afectación a la estructura pública y privada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Molestias a la comunidad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822531314"/>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451137989"/>
              </p:ext>
            </p:extLst>
          </p:nvPr>
        </p:nvGraphicFramePr>
        <p:xfrm>
          <a:off x="3374298" y="1832534"/>
          <a:ext cx="6618000" cy="370840"/>
        </p:xfrm>
        <a:graphic>
          <a:graphicData uri="http://schemas.openxmlformats.org/drawingml/2006/table">
            <a:tbl>
              <a:tblPr firstRow="1" bandRow="1">
                <a:tableStyleId>{5940675A-B579-460E-94D1-54222C63F5DA}</a:tableStyleId>
              </a:tblPr>
              <a:tblGrid>
                <a:gridCol w="5351061">
                  <a:extLst>
                    <a:ext uri="{9D8B030D-6E8A-4147-A177-3AD203B41FA5}">
                      <a16:colId xmlns:a16="http://schemas.microsoft.com/office/drawing/2014/main" val="869618609"/>
                    </a:ext>
                  </a:extLst>
                </a:gridCol>
                <a:gridCol w="1266939">
                  <a:extLst>
                    <a:ext uri="{9D8B030D-6E8A-4147-A177-3AD203B41FA5}">
                      <a16:colId xmlns:a16="http://schemas.microsoft.com/office/drawing/2014/main" val="3992801745"/>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del Tránsito Vehicular</a:t>
                      </a:r>
                    </a:p>
                  </a:txBody>
                  <a:tcPr/>
                </a:tc>
                <a:tc>
                  <a:txBody>
                    <a:bodyPr/>
                    <a:lstStyle/>
                    <a:p>
                      <a:r>
                        <a:rPr lang="es-CO" sz="1400">
                          <a:latin typeface="Arial" panose="020B0604020202020204" pitchFamily="34" charset="0"/>
                          <a:cs typeface="Arial" panose="020B0604020202020204" pitchFamily="34" charset="0"/>
                        </a:rPr>
                        <a:t>PMA-MF-05</a:t>
                      </a:r>
                    </a:p>
                  </a:txBody>
                  <a:tcPr/>
                </a:tc>
                <a:extLst>
                  <a:ext uri="{0D108BD9-81ED-4DB2-BD59-A6C34878D82A}">
                    <a16:rowId xmlns:a16="http://schemas.microsoft.com/office/drawing/2014/main" val="3974214158"/>
                  </a:ext>
                </a:extLst>
              </a:tr>
            </a:tbl>
          </a:graphicData>
        </a:graphic>
      </p:graphicFrame>
    </p:spTree>
    <p:extLst>
      <p:ext uri="{BB962C8B-B14F-4D97-AF65-F5344CB8AC3E}">
        <p14:creationId xmlns:p14="http://schemas.microsoft.com/office/powerpoint/2010/main" val="10460344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902332" y="1623049"/>
          <a:ext cx="8128000" cy="296100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Materiales Sobrantes de Excavación</a:t>
                      </a:r>
                    </a:p>
                  </a:txBody>
                  <a:tcPr/>
                </a:tc>
                <a:tc>
                  <a:txBody>
                    <a:bodyPr/>
                    <a:lstStyle/>
                    <a:p>
                      <a:r>
                        <a:rPr lang="es-CO" sz="1400">
                          <a:latin typeface="Arial" panose="020B0604020202020204" pitchFamily="34" charset="0"/>
                          <a:cs typeface="Arial" panose="020B0604020202020204" pitchFamily="34" charset="0"/>
                        </a:rPr>
                        <a:t>PMA-MF-06</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Evitar y/o mitigar los impactos producidos por la disposición de los materiales sobrantes de las excavaciones; provenientes de las diferentes actividades de construcción del proyecto.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Disponer adecuadamente el material sobrante producto de las excavaciones </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un manejo adecuado a los sitios de disposición teniendo en cuenta sus características y recomendaciones técnicas</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a:t>
                      </a:r>
                      <a:r>
                        <a:rPr lang="es-ES" sz="1400" b="0">
                          <a:latin typeface="Arial" panose="020B0604020202020204" pitchFamily="34" charset="0"/>
                          <a:cs typeface="Arial" panose="020B0604020202020204" pitchFamily="34" charset="0"/>
                        </a:rPr>
                        <a:t>Estos costos se incluyen en el presupuesto de construcción del proyecto</a:t>
                      </a:r>
                      <a:endParaRPr lang="es-CO" sz="1400" b="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1957583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080886588"/>
              </p:ext>
            </p:extLst>
          </p:nvPr>
        </p:nvGraphicFramePr>
        <p:xfrm>
          <a:off x="3363281" y="2313543"/>
          <a:ext cx="6452748" cy="2389801"/>
        </p:xfrm>
        <a:graphic>
          <a:graphicData uri="http://schemas.openxmlformats.org/drawingml/2006/table">
            <a:tbl>
              <a:tblPr firstRow="1" firstCol="1" bandRow="1">
                <a:tableStyleId>{5940675A-B579-460E-94D1-54222C63F5DA}</a:tableStyleId>
              </a:tblPr>
              <a:tblGrid>
                <a:gridCol w="6452748">
                  <a:extLst>
                    <a:ext uri="{9D8B030D-6E8A-4147-A177-3AD203B41FA5}">
                      <a16:colId xmlns:a16="http://schemas.microsoft.com/office/drawing/2014/main" val="535603796"/>
                    </a:ext>
                  </a:extLst>
                </a:gridCol>
              </a:tblGrid>
              <a:tr h="263443">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080762168"/>
                  </a:ext>
                </a:extLst>
              </a:tr>
              <a:tr h="2126358">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las propiedades biológicas, físicas y químicas del suelo</a:t>
                      </a:r>
                      <a:r>
                        <a:rPr lang="es-ES" sz="1400">
                          <a:effectLst/>
                          <a:latin typeface="Arial" panose="020B0604020202020204" pitchFamily="34" charset="0"/>
                          <a:cs typeface="Arial" panose="020B0604020202020204" pitchFamily="34" charset="0"/>
                        </a:rPr>
                        <a:t> (-).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Alteraciones en los niveles de contaminación atmosférica (-)</a:t>
                      </a: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las características fisicoquímicas y microbiológicas del agua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Variación en las propiedades visuales para las unidades del paisaje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60138310"/>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184279010"/>
              </p:ext>
            </p:extLst>
          </p:nvPr>
        </p:nvGraphicFramePr>
        <p:xfrm>
          <a:off x="3363281" y="1942703"/>
          <a:ext cx="6452748" cy="370840"/>
        </p:xfrm>
        <a:graphic>
          <a:graphicData uri="http://schemas.openxmlformats.org/drawingml/2006/table">
            <a:tbl>
              <a:tblPr firstRow="1" bandRow="1">
                <a:tableStyleId>{5940675A-B579-460E-94D1-54222C63F5DA}</a:tableStyleId>
              </a:tblPr>
              <a:tblGrid>
                <a:gridCol w="5284960">
                  <a:extLst>
                    <a:ext uri="{9D8B030D-6E8A-4147-A177-3AD203B41FA5}">
                      <a16:colId xmlns:a16="http://schemas.microsoft.com/office/drawing/2014/main" val="3109114696"/>
                    </a:ext>
                  </a:extLst>
                </a:gridCol>
                <a:gridCol w="1167788">
                  <a:extLst>
                    <a:ext uri="{9D8B030D-6E8A-4147-A177-3AD203B41FA5}">
                      <a16:colId xmlns:a16="http://schemas.microsoft.com/office/drawing/2014/main" val="3186918096"/>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Materiales Sobrantes de Excavación</a:t>
                      </a:r>
                    </a:p>
                  </a:txBody>
                  <a:tcPr/>
                </a:tc>
                <a:tc>
                  <a:txBody>
                    <a:bodyPr/>
                    <a:lstStyle/>
                    <a:p>
                      <a:r>
                        <a:rPr lang="es-CO" sz="1400">
                          <a:latin typeface="Arial" panose="020B0604020202020204" pitchFamily="34" charset="0"/>
                          <a:cs typeface="Arial" panose="020B0604020202020204" pitchFamily="34" charset="0"/>
                        </a:rPr>
                        <a:t>PMA-MF-06</a:t>
                      </a:r>
                    </a:p>
                  </a:txBody>
                  <a:tcPr/>
                </a:tc>
                <a:extLst>
                  <a:ext uri="{0D108BD9-81ED-4DB2-BD59-A6C34878D82A}">
                    <a16:rowId xmlns:a16="http://schemas.microsoft.com/office/drawing/2014/main" val="1707675402"/>
                  </a:ext>
                </a:extLst>
              </a:tr>
            </a:tbl>
          </a:graphicData>
        </a:graphic>
      </p:graphicFrame>
    </p:spTree>
    <p:extLst>
      <p:ext uri="{BB962C8B-B14F-4D97-AF65-F5344CB8AC3E}">
        <p14:creationId xmlns:p14="http://schemas.microsoft.com/office/powerpoint/2010/main" val="42648772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670978" y="653564"/>
          <a:ext cx="8128000" cy="481520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del Recurso Hídrico</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PMA-MF-07</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Prevenir y mitigar los impactos ocasionados por la reducción de la oferta hídrica en el área de influencia del proyecto.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Garantizar el caudal ambiental necesario para mantener los hábitats acuáticos, permitir el sostenimiento de la fauna y flora acuática y facilitar la asimilación de contaminantes; respetando además los usos que la comunidad hace del recurso en la zona de estudio.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seguimiento al consumo de agua en las actividades del proyecto para verificar el cumplimiento del caudal concesionado.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Evitar el consumo ineficiente de agua en las actividades del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Mitigar el impacto generado por la disminución en la disponibilidad del recurso hídrico, por medio de la reforestación de las rondas hídricas de cuerpos de aguas afluentes al río Cocorná en el tramo con caudal reducido.</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86.100.144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baseline="0">
                          <a:latin typeface="Arial" panose="020B0604020202020204" pitchFamily="34" charset="0"/>
                          <a:cs typeface="Arial" panose="020B0604020202020204" pitchFamily="34" charset="0"/>
                        </a:rPr>
                        <a:t>Nota: </a:t>
                      </a:r>
                      <a:r>
                        <a:rPr lang="es-ES" sz="1400" b="0" baseline="0">
                          <a:latin typeface="Arial" panose="020B0604020202020204" pitchFamily="34" charset="0"/>
                          <a:cs typeface="Arial" panose="020B0604020202020204" pitchFamily="34" charset="0"/>
                        </a:rPr>
                        <a:t>el costo asociado a la implementación del PUEAA se encuentra incluido dentro del presupuesto total del proyecto.</a:t>
                      </a: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8246573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753780354"/>
              </p:ext>
            </p:extLst>
          </p:nvPr>
        </p:nvGraphicFramePr>
        <p:xfrm>
          <a:off x="3319214" y="2120621"/>
          <a:ext cx="6463765" cy="2847985"/>
        </p:xfrm>
        <a:graphic>
          <a:graphicData uri="http://schemas.openxmlformats.org/drawingml/2006/table">
            <a:tbl>
              <a:tblPr firstRow="1" firstCol="1" bandRow="1">
                <a:tableStyleId>{5940675A-B579-460E-94D1-54222C63F5DA}</a:tableStyleId>
              </a:tblPr>
              <a:tblGrid>
                <a:gridCol w="6463765">
                  <a:extLst>
                    <a:ext uri="{9D8B030D-6E8A-4147-A177-3AD203B41FA5}">
                      <a16:colId xmlns:a16="http://schemas.microsoft.com/office/drawing/2014/main" val="2748366161"/>
                    </a:ext>
                  </a:extLst>
                </a:gridCol>
              </a:tblGrid>
              <a:tr h="264052">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055507281"/>
                  </a:ext>
                </a:extLst>
              </a:tr>
              <a:tr h="2583933">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 disponibilidad del agua superficial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las características fisicoquímicas y microbiológicas del agua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en la dinámica fluvial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hábitats acuáticos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las comunidades hidrobiológicas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Variación en las propiedades visuales para las unidades del paisaje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331846268"/>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081867377"/>
              </p:ext>
            </p:extLst>
          </p:nvPr>
        </p:nvGraphicFramePr>
        <p:xfrm>
          <a:off x="3319214" y="1749781"/>
          <a:ext cx="6463765" cy="370840"/>
        </p:xfrm>
        <a:graphic>
          <a:graphicData uri="http://schemas.openxmlformats.org/drawingml/2006/table">
            <a:tbl>
              <a:tblPr firstRow="1" bandRow="1">
                <a:tableStyleId>{5940675A-B579-460E-94D1-54222C63F5DA}</a:tableStyleId>
              </a:tblPr>
              <a:tblGrid>
                <a:gridCol w="5196826">
                  <a:extLst>
                    <a:ext uri="{9D8B030D-6E8A-4147-A177-3AD203B41FA5}">
                      <a16:colId xmlns:a16="http://schemas.microsoft.com/office/drawing/2014/main" val="2550520405"/>
                    </a:ext>
                  </a:extLst>
                </a:gridCol>
                <a:gridCol w="1266939">
                  <a:extLst>
                    <a:ext uri="{9D8B030D-6E8A-4147-A177-3AD203B41FA5}">
                      <a16:colId xmlns:a16="http://schemas.microsoft.com/office/drawing/2014/main" val="2998340778"/>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del Recurso Hídrico</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PMA-MF-07</a:t>
                      </a:r>
                    </a:p>
                  </a:txBody>
                  <a:tcPr/>
                </a:tc>
                <a:extLst>
                  <a:ext uri="{0D108BD9-81ED-4DB2-BD59-A6C34878D82A}">
                    <a16:rowId xmlns:a16="http://schemas.microsoft.com/office/drawing/2014/main" val="1323002696"/>
                  </a:ext>
                </a:extLst>
              </a:tr>
            </a:tbl>
          </a:graphicData>
        </a:graphic>
      </p:graphicFrame>
    </p:spTree>
    <p:extLst>
      <p:ext uri="{BB962C8B-B14F-4D97-AF65-F5344CB8AC3E}">
        <p14:creationId xmlns:p14="http://schemas.microsoft.com/office/powerpoint/2010/main" val="10178292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681994" y="730682"/>
          <a:ext cx="8128000" cy="481520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sedimentos</a:t>
                      </a:r>
                    </a:p>
                  </a:txBody>
                  <a:tcPr/>
                </a:tc>
                <a:tc>
                  <a:txBody>
                    <a:bodyPr/>
                    <a:lstStyle/>
                    <a:p>
                      <a:r>
                        <a:rPr lang="es-CO" sz="1400">
                          <a:latin typeface="Arial" panose="020B0604020202020204" pitchFamily="34" charset="0"/>
                          <a:cs typeface="Arial" panose="020B0604020202020204" pitchFamily="34" charset="0"/>
                        </a:rPr>
                        <a:t>PMA-MF-08</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Prevenir y mitigar la alteración de la dinámica natural del transporte de sedimentos del río Cocorná en el tramo de intervención del proyecto.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Reducir la alteración del transporte de sedimentos en el tramo de caudal reducido.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Adelantar una gestión sostenible articulada e integral de la operación y el manejo del volumen de sedimentos depositado en el pondaje y en el desarenador, teniendo en cuenta las consideraciones ambientales y sociales con miras a no afectar la calidad del agua del río Cocorná.</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338.265.035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baseline="0">
                          <a:latin typeface="Arial" panose="020B0604020202020204" pitchFamily="34" charset="0"/>
                          <a:cs typeface="Arial" panose="020B0604020202020204" pitchFamily="34" charset="0"/>
                        </a:rPr>
                        <a:t>Nota: l</a:t>
                      </a:r>
                      <a:r>
                        <a:rPr lang="es-ES" sz="1400" b="0" baseline="0">
                          <a:latin typeface="Arial" panose="020B0604020202020204" pitchFamily="34" charset="0"/>
                          <a:cs typeface="Arial" panose="020B0604020202020204" pitchFamily="34" charset="0"/>
                        </a:rPr>
                        <a:t>os costos asociados a este programa durante construcción, se encuentran contemplados dentro del costo total de la obra civil de construcción del proyecto, así como los costos relacionados con la construcción de los enrocados para proteger el lecho del río. El costo asociado a la implementación durante fase operativa de las actividades de manejo de sedimentos en pondaje y desarenador se encuentran incluidos dentro del presupuesto de Operación y Mantenimiento - O&amp;M de la central.</a:t>
                      </a: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31726641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810141933"/>
              </p:ext>
            </p:extLst>
          </p:nvPr>
        </p:nvGraphicFramePr>
        <p:xfrm>
          <a:off x="3330230" y="1861850"/>
          <a:ext cx="6551900" cy="3205908"/>
        </p:xfrm>
        <a:graphic>
          <a:graphicData uri="http://schemas.openxmlformats.org/drawingml/2006/table">
            <a:tbl>
              <a:tblPr firstRow="1" firstCol="1" bandRow="1">
                <a:tableStyleId>{5940675A-B579-460E-94D1-54222C63F5DA}</a:tableStyleId>
              </a:tblPr>
              <a:tblGrid>
                <a:gridCol w="6551900">
                  <a:extLst>
                    <a:ext uri="{9D8B030D-6E8A-4147-A177-3AD203B41FA5}">
                      <a16:colId xmlns:a16="http://schemas.microsoft.com/office/drawing/2014/main" val="1396003619"/>
                    </a:ext>
                  </a:extLst>
                </a:gridCol>
              </a:tblGrid>
              <a:tr h="266236">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1957897708"/>
                  </a:ext>
                </a:extLst>
              </a:tr>
              <a:tr h="2939672">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 la dinámica fluvial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las características fisicoquímicas y/o microbiológicas del agua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 hábitats acuáticos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 las comunidades hidrobiológicas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 actividades de aprovechamiento recreativo del río Cocorná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Conflictos socioambientales (-)</a:t>
                      </a: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Variación en las propiedades visuales para las unidades del paisaje</a:t>
                      </a:r>
                      <a:r>
                        <a:rPr lang="es-CO" sz="1400">
                          <a:effectLst/>
                          <a:latin typeface="Arial" panose="020B0604020202020204" pitchFamily="34" charset="0"/>
                          <a:cs typeface="Arial" panose="020B0604020202020204" pitchFamily="34" charset="0"/>
                        </a:rPr>
                        <a:t>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332401253"/>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251359377"/>
              </p:ext>
            </p:extLst>
          </p:nvPr>
        </p:nvGraphicFramePr>
        <p:xfrm>
          <a:off x="3330230" y="1491010"/>
          <a:ext cx="6551900" cy="370840"/>
        </p:xfrm>
        <a:graphic>
          <a:graphicData uri="http://schemas.openxmlformats.org/drawingml/2006/table">
            <a:tbl>
              <a:tblPr firstRow="1" bandRow="1">
                <a:tableStyleId>{5940675A-B579-460E-94D1-54222C63F5DA}</a:tableStyleId>
              </a:tblPr>
              <a:tblGrid>
                <a:gridCol w="5262926">
                  <a:extLst>
                    <a:ext uri="{9D8B030D-6E8A-4147-A177-3AD203B41FA5}">
                      <a16:colId xmlns:a16="http://schemas.microsoft.com/office/drawing/2014/main" val="3488002668"/>
                    </a:ext>
                  </a:extLst>
                </a:gridCol>
                <a:gridCol w="1288974">
                  <a:extLst>
                    <a:ext uri="{9D8B030D-6E8A-4147-A177-3AD203B41FA5}">
                      <a16:colId xmlns:a16="http://schemas.microsoft.com/office/drawing/2014/main" val="2257246058"/>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sedimentos</a:t>
                      </a:r>
                    </a:p>
                  </a:txBody>
                  <a:tcPr/>
                </a:tc>
                <a:tc>
                  <a:txBody>
                    <a:bodyPr/>
                    <a:lstStyle/>
                    <a:p>
                      <a:r>
                        <a:rPr lang="es-CO" sz="1400">
                          <a:latin typeface="Arial" panose="020B0604020202020204" pitchFamily="34" charset="0"/>
                          <a:cs typeface="Arial" panose="020B0604020202020204" pitchFamily="34" charset="0"/>
                        </a:rPr>
                        <a:t>PMA-MF-08</a:t>
                      </a:r>
                    </a:p>
                  </a:txBody>
                  <a:tcPr/>
                </a:tc>
                <a:extLst>
                  <a:ext uri="{0D108BD9-81ED-4DB2-BD59-A6C34878D82A}">
                    <a16:rowId xmlns:a16="http://schemas.microsoft.com/office/drawing/2014/main" val="2802847221"/>
                  </a:ext>
                </a:extLst>
              </a:tr>
            </a:tbl>
          </a:graphicData>
        </a:graphic>
      </p:graphicFrame>
    </p:spTree>
    <p:extLst>
      <p:ext uri="{BB962C8B-B14F-4D97-AF65-F5344CB8AC3E}">
        <p14:creationId xmlns:p14="http://schemas.microsoft.com/office/powerpoint/2010/main" val="16672469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241320" y="308471"/>
          <a:ext cx="8128000" cy="616204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 Inestabilidad Geotécnica, Taludes y Control de la Erosión</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PMA-MF-09</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Prevenir y controlar tanto los procesos de inestabilidad de taludes como la aparición de procesos erosivos que se generen durante las actividades constructivas en las zonas de obras y en las zonas de depósito de materiales, que, combinados con factores </a:t>
                      </a:r>
                      <a:r>
                        <a:rPr lang="es-ES" sz="1400" err="1">
                          <a:latin typeface="Arial" panose="020B0604020202020204" pitchFamily="34" charset="0"/>
                          <a:cs typeface="Arial" panose="020B0604020202020204" pitchFamily="34" charset="0"/>
                        </a:rPr>
                        <a:t>hidrometeorológicos</a:t>
                      </a:r>
                      <a:r>
                        <a:rPr lang="es-ES" sz="1400">
                          <a:latin typeface="Arial" panose="020B0604020202020204" pitchFamily="34" charset="0"/>
                          <a:cs typeface="Arial" panose="020B0604020202020204" pitchFamily="34" charset="0"/>
                        </a:rPr>
                        <a:t> puedan generar riesgos mayores para las obras o para la infraestructura preexistente en taludes sobre las áreas adyacentes a las obras del proyecto.</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Cumplir con los tratamientos recomendados en la zonificación geotécnica.</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Minimizar el riesgo de afectación a los elementos del ambiente e infraestructura aledaños a las obras y asegurar la integridad de las mismas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Remover los deslizamientos que se presenten en las vías de uso por el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Minimizar la aparición de procesos erosivos en taludes de vías y áreas adyacentes a éstas y las obras.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Verificar los tratamientos recomendados en la zonificación geotécnica, los diseños y los procesos constructivos adecuados para mantener la estabilidad geotécnica en taludes de las vías, obras y terrenos durante la construcción y operación del proyecto.</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a:t>
                      </a:r>
                      <a:r>
                        <a:rPr lang="es-ES" sz="1400" b="0">
                          <a:latin typeface="Arial" panose="020B0604020202020204" pitchFamily="34" charset="0"/>
                          <a:cs typeface="Arial" panose="020B0604020202020204" pitchFamily="34" charset="0"/>
                        </a:rPr>
                        <a:t>: los costos derivados de las obras y acciones encaminadas a garantizar la estabilidad geotécnica de los taludes de cortes y rellenos en las áreas a intervenir por el proyecto, incluyendo las obras de drenaje adecuadas para el control de escorrentía, y la aplicación de técnicas de estabilidad de taludes, hacen parte de los costos generales del proyecto, en el presupuesto asignado a las obras civiles.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0">
                          <a:latin typeface="Arial" panose="020B0604020202020204" pitchFamily="34" charset="0"/>
                          <a:cs typeface="Arial" panose="020B0604020202020204" pitchFamily="34" charset="0"/>
                        </a:rPr>
                        <a:t>El costo de mano de obra requerida, se asocia dentro del presupuesto general del proyecto hidroeléctrico.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17108875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050293666"/>
              </p:ext>
            </p:extLst>
          </p:nvPr>
        </p:nvGraphicFramePr>
        <p:xfrm>
          <a:off x="2777168" y="2276237"/>
          <a:ext cx="8128000" cy="1722886"/>
        </p:xfrm>
        <a:graphic>
          <a:graphicData uri="http://schemas.openxmlformats.org/drawingml/2006/table">
            <a:tbl>
              <a:tblPr firstRow="1" firstCol="1" bandRow="1">
                <a:tableStyleId>{5940675A-B579-460E-94D1-54222C63F5DA}</a:tableStyleId>
              </a:tblPr>
              <a:tblGrid>
                <a:gridCol w="8128000">
                  <a:extLst>
                    <a:ext uri="{9D8B030D-6E8A-4147-A177-3AD203B41FA5}">
                      <a16:colId xmlns:a16="http://schemas.microsoft.com/office/drawing/2014/main" val="2927028034"/>
                    </a:ext>
                  </a:extLst>
                </a:gridCol>
              </a:tblGrid>
              <a:tr h="264005">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190135539"/>
                  </a:ext>
                </a:extLst>
              </a:tr>
              <a:tr h="1458881">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las condiciones de estabilidad de taludes, laderas y procesos erosivos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las </a:t>
                      </a:r>
                      <a:r>
                        <a:rPr lang="es-CO" sz="1400" err="1">
                          <a:effectLst/>
                          <a:latin typeface="Arial" panose="020B0604020202020204" pitchFamily="34" charset="0"/>
                          <a:cs typeface="Arial" panose="020B0604020202020204" pitchFamily="34" charset="0"/>
                        </a:rPr>
                        <a:t>geoformas</a:t>
                      </a:r>
                      <a:r>
                        <a:rPr lang="es-CO" sz="1400">
                          <a:effectLst/>
                          <a:latin typeface="Arial" panose="020B0604020202020204" pitchFamily="34" charset="0"/>
                          <a:cs typeface="Arial" panose="020B0604020202020204" pitchFamily="34" charset="0"/>
                        </a:rPr>
                        <a:t> naturales del terreno y asociadas a la dinámica fluvial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del Nivel Freático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655492746"/>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2991191934"/>
              </p:ext>
            </p:extLst>
          </p:nvPr>
        </p:nvGraphicFramePr>
        <p:xfrm>
          <a:off x="2777168" y="1905397"/>
          <a:ext cx="8128000" cy="37084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114236745"/>
                    </a:ext>
                  </a:extLst>
                </a:gridCol>
                <a:gridCol w="1203287">
                  <a:extLst>
                    <a:ext uri="{9D8B030D-6E8A-4147-A177-3AD203B41FA5}">
                      <a16:colId xmlns:a16="http://schemas.microsoft.com/office/drawing/2014/main" val="732389244"/>
                    </a:ext>
                  </a:extLst>
                </a:gridCol>
              </a:tblGrid>
              <a:tr h="370840">
                <a:tc>
                  <a:txBody>
                    <a:bodyPr/>
                    <a:lstStyle/>
                    <a:p>
                      <a:pPr algn="ctr"/>
                      <a:r>
                        <a:rPr lang="es-ES" sz="1400">
                          <a:latin typeface="Arial" panose="020B0604020202020204" pitchFamily="34" charset="0"/>
                          <a:cs typeface="Arial" panose="020B0604020202020204" pitchFamily="34" charset="0"/>
                        </a:rPr>
                        <a:t>Programa de Manejo de Inestabilidad Geotécnica, Taludes y Control de la Erosión</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PMA-MF-09</a:t>
                      </a:r>
                    </a:p>
                  </a:txBody>
                  <a:tcPr/>
                </a:tc>
                <a:extLst>
                  <a:ext uri="{0D108BD9-81ED-4DB2-BD59-A6C34878D82A}">
                    <a16:rowId xmlns:a16="http://schemas.microsoft.com/office/drawing/2014/main" val="126176434"/>
                  </a:ext>
                </a:extLst>
              </a:tr>
            </a:tbl>
          </a:graphicData>
        </a:graphic>
      </p:graphicFrame>
    </p:spTree>
    <p:extLst>
      <p:ext uri="{BB962C8B-B14F-4D97-AF65-F5344CB8AC3E}">
        <p14:creationId xmlns:p14="http://schemas.microsoft.com/office/powerpoint/2010/main" val="39974225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417590" y="984071"/>
          <a:ext cx="8128000" cy="452120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Residuos Sólidos</a:t>
                      </a:r>
                    </a:p>
                  </a:txBody>
                  <a:tcPr/>
                </a:tc>
                <a:tc>
                  <a:txBody>
                    <a:bodyPr/>
                    <a:lstStyle/>
                    <a:p>
                      <a:r>
                        <a:rPr lang="es-CO" sz="1400">
                          <a:latin typeface="Arial" panose="020B0604020202020204" pitchFamily="34" charset="0"/>
                          <a:cs typeface="Arial" panose="020B0604020202020204" pitchFamily="34" charset="0"/>
                        </a:rPr>
                        <a:t>PMA-MF-10</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Prevenir y mitigar los impactos producidos por la generación de residuos sólidos, provenientes de las diferentes actividades de la construcción, operación y desmantelamiento y abandono del proyecto, a fin de garantizar el cumplimiento de los lineamientos dispuestos para la gestión integral de los residuos.</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Separar los residuos generados, desde la fuente.</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una correcta disposición de los residuos no aprovechables generados por el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una correcta disposición de los residuos peligrosos (RESPEL) generados por el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Aprovechar la mayor cantidad de material reciclable/aprovechable posible.</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un almacenamiento temporal de residuos seguro y en condiciones adecuadas, en los casos que sea necesario.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un correcto manejo del material de construcción, evitando consumos innecesarios, aprovechando la mayor cantidad posible, y disponiendo adecuadamente la cantidad sobrante.</a:t>
                      </a:r>
                    </a:p>
                    <a:p>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225.780.046 </a:t>
                      </a:r>
                      <a:r>
                        <a:rPr lang="es-CO" sz="1400" b="1">
                          <a:latin typeface="Arial" panose="020B0604020202020204" pitchFamily="34" charset="0"/>
                          <a:cs typeface="Arial" panose="020B0604020202020204" pitchFamily="34" charset="0"/>
                        </a:rPr>
                        <a:t>(costo total sin IVA)</a:t>
                      </a: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383273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1086678" y="61696"/>
            <a:ext cx="11105322"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err="1">
                <a:latin typeface="Arial" panose="020B0604020202020204" pitchFamily="34" charset="0"/>
                <a:cs typeface="Arial" panose="020B0604020202020204" pitchFamily="34" charset="0"/>
              </a:rPr>
              <a:t>PREDIOS</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AFECTADOS</a:t>
            </a:r>
            <a:r>
              <a:rPr lang="en-US" sz="3600" b="1" dirty="0">
                <a:latin typeface="Arial" panose="020B0604020202020204" pitchFamily="34" charset="0"/>
                <a:cs typeface="Arial" panose="020B0604020202020204" pitchFamily="34" charset="0"/>
              </a:rPr>
              <a:t> POR CAUDAL </a:t>
            </a:r>
            <a:r>
              <a:rPr lang="en-US" sz="3600" b="1" dirty="0" err="1">
                <a:latin typeface="Arial" panose="020B0604020202020204" pitchFamily="34" charset="0"/>
                <a:cs typeface="Arial" panose="020B0604020202020204" pitchFamily="34" charset="0"/>
              </a:rPr>
              <a:t>REDUCIDO</a:t>
            </a:r>
            <a:endParaRPr lang="en-US" sz="3600" b="1" dirty="0">
              <a:latin typeface="Arial" panose="020B0604020202020204" pitchFamily="34" charset="0"/>
              <a:cs typeface="Arial" panose="020B0604020202020204" pitchFamily="34" charset="0"/>
            </a:endParaRPr>
          </a:p>
        </p:txBody>
      </p:sp>
      <p:pic>
        <p:nvPicPr>
          <p:cNvPr id="7" name="Imagen 6">
            <a:extLst>
              <a:ext uri="{FF2B5EF4-FFF2-40B4-BE49-F238E27FC236}">
                <a16:creationId xmlns:a16="http://schemas.microsoft.com/office/drawing/2014/main" id="{121B26E2-589A-4FCD-B4A6-421771971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2625" y="633447"/>
            <a:ext cx="7977809" cy="6162857"/>
          </a:xfrm>
          <a:prstGeom prst="rect">
            <a:avLst/>
          </a:prstGeom>
        </p:spPr>
      </p:pic>
    </p:spTree>
    <p:extLst>
      <p:ext uri="{BB962C8B-B14F-4D97-AF65-F5344CB8AC3E}">
        <p14:creationId xmlns:p14="http://schemas.microsoft.com/office/powerpoint/2010/main" val="31829909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498559703"/>
              </p:ext>
            </p:extLst>
          </p:nvPr>
        </p:nvGraphicFramePr>
        <p:xfrm>
          <a:off x="3517517" y="2115238"/>
          <a:ext cx="6375630" cy="2366758"/>
        </p:xfrm>
        <a:graphic>
          <a:graphicData uri="http://schemas.openxmlformats.org/drawingml/2006/table">
            <a:tbl>
              <a:tblPr firstRow="1" firstCol="1" bandRow="1">
                <a:tableStyleId>{5940675A-B579-460E-94D1-54222C63F5DA}</a:tableStyleId>
              </a:tblPr>
              <a:tblGrid>
                <a:gridCol w="6375630">
                  <a:extLst>
                    <a:ext uri="{9D8B030D-6E8A-4147-A177-3AD203B41FA5}">
                      <a16:colId xmlns:a16="http://schemas.microsoft.com/office/drawing/2014/main" val="1006677306"/>
                    </a:ext>
                  </a:extLst>
                </a:gridCol>
              </a:tblGrid>
              <a:tr h="226949">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036268094"/>
                  </a:ext>
                </a:extLst>
              </a:tr>
              <a:tr h="2139809">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Generación de residuos sólidos</a:t>
                      </a:r>
                      <a:r>
                        <a:rPr lang="es-ES" sz="1400">
                          <a:effectLst/>
                          <a:latin typeface="Arial" panose="020B0604020202020204" pitchFamily="34" charset="0"/>
                          <a:cs typeface="Arial" panose="020B0604020202020204" pitchFamily="34" charset="0"/>
                        </a:rPr>
                        <a:t>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las propiedades biológicas, físicas y químicas del suelo</a:t>
                      </a:r>
                      <a:r>
                        <a:rPr lang="es-ES" sz="1400">
                          <a:effectLst/>
                          <a:latin typeface="Arial" panose="020B0604020202020204" pitchFamily="34" charset="0"/>
                          <a:cs typeface="Arial" panose="020B0604020202020204" pitchFamily="34" charset="0"/>
                        </a:rPr>
                        <a:t> (-).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Alteraciones en los niveles de contaminación atmosférica (-)</a:t>
                      </a: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las características fisicoquímicas y microbiológicas del agua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Variación en las propiedades visuales para las unidades del paisaje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827495416"/>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761978093"/>
              </p:ext>
            </p:extLst>
          </p:nvPr>
        </p:nvGraphicFramePr>
        <p:xfrm>
          <a:off x="3517517" y="1744398"/>
          <a:ext cx="6375630" cy="370840"/>
        </p:xfrm>
        <a:graphic>
          <a:graphicData uri="http://schemas.openxmlformats.org/drawingml/2006/table">
            <a:tbl>
              <a:tblPr firstRow="1" bandRow="1">
                <a:tableStyleId>{5940675A-B579-460E-94D1-54222C63F5DA}</a:tableStyleId>
              </a:tblPr>
              <a:tblGrid>
                <a:gridCol w="5009539">
                  <a:extLst>
                    <a:ext uri="{9D8B030D-6E8A-4147-A177-3AD203B41FA5}">
                      <a16:colId xmlns:a16="http://schemas.microsoft.com/office/drawing/2014/main" val="2086689931"/>
                    </a:ext>
                  </a:extLst>
                </a:gridCol>
                <a:gridCol w="1366091">
                  <a:extLst>
                    <a:ext uri="{9D8B030D-6E8A-4147-A177-3AD203B41FA5}">
                      <a16:colId xmlns:a16="http://schemas.microsoft.com/office/drawing/2014/main" val="3374498075"/>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Residuos Sólidos</a:t>
                      </a:r>
                    </a:p>
                  </a:txBody>
                  <a:tcPr/>
                </a:tc>
                <a:tc>
                  <a:txBody>
                    <a:bodyPr/>
                    <a:lstStyle/>
                    <a:p>
                      <a:r>
                        <a:rPr lang="es-CO" sz="1400">
                          <a:latin typeface="Arial" panose="020B0604020202020204" pitchFamily="34" charset="0"/>
                          <a:cs typeface="Arial" panose="020B0604020202020204" pitchFamily="34" charset="0"/>
                        </a:rPr>
                        <a:t>PMA-MF-10</a:t>
                      </a:r>
                    </a:p>
                  </a:txBody>
                  <a:tcPr/>
                </a:tc>
                <a:extLst>
                  <a:ext uri="{0D108BD9-81ED-4DB2-BD59-A6C34878D82A}">
                    <a16:rowId xmlns:a16="http://schemas.microsoft.com/office/drawing/2014/main" val="3024136222"/>
                  </a:ext>
                </a:extLst>
              </a:tr>
            </a:tbl>
          </a:graphicData>
        </a:graphic>
      </p:graphicFrame>
    </p:spTree>
    <p:extLst>
      <p:ext uri="{BB962C8B-B14F-4D97-AF65-F5344CB8AC3E}">
        <p14:creationId xmlns:p14="http://schemas.microsoft.com/office/powerpoint/2010/main" val="143197603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494708" y="1105255"/>
          <a:ext cx="8128000" cy="430784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Paisaje</a:t>
                      </a:r>
                    </a:p>
                  </a:txBody>
                  <a:tcPr/>
                </a:tc>
                <a:tc>
                  <a:txBody>
                    <a:bodyPr/>
                    <a:lstStyle/>
                    <a:p>
                      <a:r>
                        <a:rPr lang="es-CO" sz="1400">
                          <a:latin typeface="Arial" panose="020B0604020202020204" pitchFamily="34" charset="0"/>
                          <a:cs typeface="Arial" panose="020B0604020202020204" pitchFamily="34" charset="0"/>
                        </a:rPr>
                        <a:t>PMA-MF-11</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Minimizar el cambio en las propiedades visuales del paisaje debido a la construcción de las obras del proyecto. </a:t>
                      </a:r>
                    </a:p>
                    <a:p>
                      <a:r>
                        <a:rPr lang="es-ES" sz="1400">
                          <a:latin typeface="Arial" panose="020B0604020202020204" pitchFamily="34" charset="0"/>
                          <a:cs typeface="Arial" panose="020B0604020202020204" pitchFamily="34" charset="0"/>
                        </a:rPr>
                        <a:t>Favorecer el acceso de la población a los charcos ubicados en el tramo con caudal reducido, para su disfrute y goce. </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Disminuir la visualización sobre las zonas en donde se localiza la conducción en superficie y a la vista localizando vegetación arbórea o arbustiva que aumente la capacidad de absorción visual para dichas áreas.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Diseñar, construir, señalizar y mantener infraestructura de senderos y pasos elevados que permita el acceso de personas sobre las zonas en donde se instala la conducción del proyecto como mínimo a los charcos El toro, El Diablo y Puente </a:t>
                      </a:r>
                      <a:r>
                        <a:rPr lang="es-ES" sz="1400" err="1">
                          <a:latin typeface="Arial" panose="020B0604020202020204" pitchFamily="34" charset="0"/>
                          <a:cs typeface="Arial" panose="020B0604020202020204" pitchFamily="34" charset="0"/>
                        </a:rPr>
                        <a:t>Pisquinal</a:t>
                      </a:r>
                      <a:r>
                        <a:rPr lang="es-ES" sz="140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Evaluar con una periodicidad de 5 años el indicador de clasificación visual dentro del área de alcance visual inmediata (20 metros alrededor de las obras del proyecto). </a:t>
                      </a:r>
                    </a:p>
                    <a:p>
                      <a:pPr marL="285750" indent="-285750">
                        <a:buFont typeface="Arial" panose="020B0604020202020204" pitchFamily="34" charset="0"/>
                        <a:buChar char="•"/>
                      </a:pPr>
                      <a:endParaRPr lang="es-CO"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259.874.916  </a:t>
                      </a:r>
                      <a:r>
                        <a:rPr lang="es-CO" sz="1400" b="1">
                          <a:latin typeface="Arial" panose="020B0604020202020204" pitchFamily="34" charset="0"/>
                          <a:cs typeface="Arial" panose="020B0604020202020204" pitchFamily="34" charset="0"/>
                        </a:rPr>
                        <a:t>(costo total sin IVA)</a:t>
                      </a: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5660644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26012096"/>
              </p:ext>
            </p:extLst>
          </p:nvPr>
        </p:nvGraphicFramePr>
        <p:xfrm>
          <a:off x="3792939" y="2412694"/>
          <a:ext cx="6155292" cy="1780844"/>
        </p:xfrm>
        <a:graphic>
          <a:graphicData uri="http://schemas.openxmlformats.org/drawingml/2006/table">
            <a:tbl>
              <a:tblPr firstRow="1" firstCol="1" bandRow="1">
                <a:tableStyleId>{5940675A-B579-460E-94D1-54222C63F5DA}</a:tableStyleId>
              </a:tblPr>
              <a:tblGrid>
                <a:gridCol w="6155292">
                  <a:extLst>
                    <a:ext uri="{9D8B030D-6E8A-4147-A177-3AD203B41FA5}">
                      <a16:colId xmlns:a16="http://schemas.microsoft.com/office/drawing/2014/main" val="3769553456"/>
                    </a:ext>
                  </a:extLst>
                </a:gridCol>
              </a:tblGrid>
              <a:tr h="265232">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540265817"/>
                  </a:ext>
                </a:extLst>
              </a:tr>
              <a:tr h="1515612">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Variación en las propiedades visuales para las unidades de paisaje</a:t>
                      </a:r>
                      <a:r>
                        <a:rPr lang="es-ES" sz="1400">
                          <a:effectLst/>
                          <a:latin typeface="Arial" panose="020B0604020202020204" pitchFamily="34" charset="0"/>
                          <a:cs typeface="Arial" panose="020B0604020202020204" pitchFamily="34" charset="0"/>
                        </a:rPr>
                        <a:t>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Generación de empleo (+)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actividades de aprovechamiento recreativo del río Cocorná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311853064"/>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799611830"/>
              </p:ext>
            </p:extLst>
          </p:nvPr>
        </p:nvGraphicFramePr>
        <p:xfrm>
          <a:off x="3792939" y="2041854"/>
          <a:ext cx="6155292" cy="370840"/>
        </p:xfrm>
        <a:graphic>
          <a:graphicData uri="http://schemas.openxmlformats.org/drawingml/2006/table">
            <a:tbl>
              <a:tblPr firstRow="1" bandRow="1">
                <a:tableStyleId>{5940675A-B579-460E-94D1-54222C63F5DA}</a:tableStyleId>
              </a:tblPr>
              <a:tblGrid>
                <a:gridCol w="4701065">
                  <a:extLst>
                    <a:ext uri="{9D8B030D-6E8A-4147-A177-3AD203B41FA5}">
                      <a16:colId xmlns:a16="http://schemas.microsoft.com/office/drawing/2014/main" val="1405028983"/>
                    </a:ext>
                  </a:extLst>
                </a:gridCol>
                <a:gridCol w="1454227">
                  <a:extLst>
                    <a:ext uri="{9D8B030D-6E8A-4147-A177-3AD203B41FA5}">
                      <a16:colId xmlns:a16="http://schemas.microsoft.com/office/drawing/2014/main" val="3658731581"/>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Paisaje</a:t>
                      </a:r>
                    </a:p>
                  </a:txBody>
                  <a:tcPr/>
                </a:tc>
                <a:tc>
                  <a:txBody>
                    <a:bodyPr/>
                    <a:lstStyle/>
                    <a:p>
                      <a:r>
                        <a:rPr lang="es-CO" sz="1400">
                          <a:latin typeface="Arial" panose="020B0604020202020204" pitchFamily="34" charset="0"/>
                          <a:cs typeface="Arial" panose="020B0604020202020204" pitchFamily="34" charset="0"/>
                        </a:rPr>
                        <a:t>PMA-MF-11</a:t>
                      </a:r>
                    </a:p>
                  </a:txBody>
                  <a:tcPr/>
                </a:tc>
                <a:extLst>
                  <a:ext uri="{0D108BD9-81ED-4DB2-BD59-A6C34878D82A}">
                    <a16:rowId xmlns:a16="http://schemas.microsoft.com/office/drawing/2014/main" val="3886787930"/>
                  </a:ext>
                </a:extLst>
              </a:tr>
            </a:tbl>
          </a:graphicData>
        </a:graphic>
      </p:graphicFrame>
    </p:spTree>
    <p:extLst>
      <p:ext uri="{BB962C8B-B14F-4D97-AF65-F5344CB8AC3E}">
        <p14:creationId xmlns:p14="http://schemas.microsoft.com/office/powerpoint/2010/main" val="13238468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219287" y="105456"/>
          <a:ext cx="8128000" cy="6578549"/>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60629">
                <a:tc>
                  <a:txBody>
                    <a:bodyPr/>
                    <a:lstStyle/>
                    <a:p>
                      <a:pPr algn="ctr"/>
                      <a:r>
                        <a:rPr lang="es-CO" sz="1400">
                          <a:latin typeface="Arial" panose="020B0604020202020204" pitchFamily="34" charset="0"/>
                          <a:cs typeface="Arial" panose="020B0604020202020204" pitchFamily="34" charset="0"/>
                        </a:rPr>
                        <a:t>Programa de Bioingeniería</a:t>
                      </a:r>
                    </a:p>
                  </a:txBody>
                  <a:tcPr/>
                </a:tc>
                <a:tc>
                  <a:txBody>
                    <a:bodyPr/>
                    <a:lstStyle/>
                    <a:p>
                      <a:r>
                        <a:rPr lang="es-CO" sz="1400">
                          <a:latin typeface="Arial" panose="020B0604020202020204" pitchFamily="34" charset="0"/>
                          <a:cs typeface="Arial" panose="020B0604020202020204" pitchFamily="34" charset="0"/>
                        </a:rPr>
                        <a:t>PMA-MF-12</a:t>
                      </a:r>
                    </a:p>
                  </a:txBody>
                  <a:tcPr/>
                </a:tc>
                <a:extLst>
                  <a:ext uri="{0D108BD9-81ED-4DB2-BD59-A6C34878D82A}">
                    <a16:rowId xmlns:a16="http://schemas.microsoft.com/office/drawing/2014/main" val="363110898"/>
                  </a:ext>
                </a:extLst>
              </a:tr>
              <a:tr h="296408">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1333835">
                <a:tc gridSpan="2">
                  <a:txBody>
                    <a:bodyPr/>
                    <a:lstStyle/>
                    <a:p>
                      <a:r>
                        <a:rPr lang="es-ES" sz="1400">
                          <a:latin typeface="Arial" panose="020B0604020202020204" pitchFamily="34" charset="0"/>
                          <a:cs typeface="Arial" panose="020B0604020202020204" pitchFamily="34" charset="0"/>
                        </a:rPr>
                        <a:t>Realizar la conformación y estabilización de taludes con obras biomecánicas basadas en guadua para controlar la erosión futura (prevenir), impedir el avance </a:t>
                      </a:r>
                      <a:r>
                        <a:rPr lang="es-ES" sz="1400" err="1">
                          <a:latin typeface="Arial" panose="020B0604020202020204" pitchFamily="34" charset="0"/>
                          <a:cs typeface="Arial" panose="020B0604020202020204" pitchFamily="34" charset="0"/>
                        </a:rPr>
                        <a:t>remontante</a:t>
                      </a:r>
                      <a:r>
                        <a:rPr lang="es-ES" sz="1400">
                          <a:latin typeface="Arial" panose="020B0604020202020204" pitchFamily="34" charset="0"/>
                          <a:cs typeface="Arial" panose="020B0604020202020204" pitchFamily="34" charset="0"/>
                        </a:rPr>
                        <a:t> de los procesos erosivos (mitigar) y presentar la cara expuesta de los taludes de una manera paisajística amigable con el entorno (mitigar). A su vez, capacitar a los pobladores del área de influencia en la realización de estas obras biomecánicas, proponiendo la conformación de un emprendimiento económico, que contribuya a la economía local (potenciar y a la gestión del riesgo).</a:t>
                      </a:r>
                    </a:p>
                  </a:txBody>
                  <a:tcPr/>
                </a:tc>
                <a:tc hMerge="1">
                  <a:txBody>
                    <a:bodyPr/>
                    <a:lstStyle/>
                    <a:p>
                      <a:endParaRPr lang="es-CO"/>
                    </a:p>
                  </a:txBody>
                  <a:tcPr/>
                </a:tc>
                <a:extLst>
                  <a:ext uri="{0D108BD9-81ED-4DB2-BD59-A6C34878D82A}">
                    <a16:rowId xmlns:a16="http://schemas.microsoft.com/office/drawing/2014/main" val="1421293462"/>
                  </a:ext>
                </a:extLst>
              </a:tr>
              <a:tr h="296408">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1793673">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Disminuir el impacto sobre la calidad visual del paisaje, controlar la producción de Sedimentos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Minimizar la aparición de procesos erosivos en taludes de vías y áreas adyacentes a éstas y las obras.</a:t>
                      </a:r>
                    </a:p>
                    <a:p>
                      <a:pPr marL="285750" indent="-285750">
                        <a:buFont typeface="Arial" panose="020B0604020202020204" pitchFamily="34" charset="0"/>
                        <a:buChar char="•"/>
                      </a:pPr>
                      <a:r>
                        <a:rPr lang="es-ES" sz="1400" err="1">
                          <a:latin typeface="Arial" panose="020B0604020202020204" pitchFamily="34" charset="0"/>
                          <a:cs typeface="Arial" panose="020B0604020202020204" pitchFamily="34" charset="0"/>
                        </a:rPr>
                        <a:t>Revegetalización</a:t>
                      </a:r>
                      <a:r>
                        <a:rPr lang="es-ES" sz="1400">
                          <a:latin typeface="Arial" panose="020B0604020202020204" pitchFamily="34" charset="0"/>
                          <a:cs typeface="Arial" panose="020B0604020202020204" pitchFamily="34" charset="0"/>
                        </a:rPr>
                        <a:t> de los taludes generados por la construcción de las obras.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Garantizar el adecuado manejo de las aguas lluvias y aguas de escorrentía en las obras de bioingeniería.</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Implementar un programa de generación de empleo directo, que capacite al personal de obra en temas de bioingeniería, para que contribuya con el desarrollo económico y social de la población del área de influencia.</a:t>
                      </a:r>
                    </a:p>
                  </a:txBody>
                  <a:tcPr/>
                </a:tc>
                <a:tc hMerge="1">
                  <a:txBody>
                    <a:bodyPr/>
                    <a:lstStyle/>
                    <a:p>
                      <a:endParaRPr lang="es-CO"/>
                    </a:p>
                  </a:txBody>
                  <a:tcPr/>
                </a:tc>
                <a:extLst>
                  <a:ext uri="{0D108BD9-81ED-4DB2-BD59-A6C34878D82A}">
                    <a16:rowId xmlns:a16="http://schemas.microsoft.com/office/drawing/2014/main" val="785121933"/>
                  </a:ext>
                </a:extLst>
              </a:tr>
              <a:tr h="2163777">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281.751.560 </a:t>
                      </a:r>
                      <a:r>
                        <a:rPr lang="es-CO" sz="1400" b="1">
                          <a:latin typeface="Arial" panose="020B0604020202020204" pitchFamily="34" charset="0"/>
                          <a:cs typeface="Arial" panose="020B0604020202020204" pitchFamily="34" charset="0"/>
                        </a:rPr>
                        <a:t>(costo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1400" b="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Nota 1: </a:t>
                      </a:r>
                      <a:r>
                        <a:rPr lang="es-ES" sz="1400" b="0">
                          <a:latin typeface="Arial" panose="020B0604020202020204" pitchFamily="34" charset="0"/>
                          <a:cs typeface="Arial" panose="020B0604020202020204" pitchFamily="34" charset="0"/>
                        </a:rPr>
                        <a:t>este costo se presenta de manera global por m2, contempla los equipos y herramientas, materiales (adecuación suelo orgánico, suministro, hoyado, siembra y fertilización de plantas menores o de jardín en suelo retenido por el trincho Incluye nivelación del terreno, herramientas menores, disposición de material sobrante, tierra abonada, abono químico y gel </a:t>
                      </a:r>
                      <a:r>
                        <a:rPr lang="es-ES" sz="1400" b="0" err="1">
                          <a:latin typeface="Arial" panose="020B0604020202020204" pitchFamily="34" charset="0"/>
                          <a:cs typeface="Arial" panose="020B0604020202020204" pitchFamily="34" charset="0"/>
                        </a:rPr>
                        <a:t>hidroretenedor</a:t>
                      </a:r>
                      <a:r>
                        <a:rPr lang="es-ES" sz="1400" b="0">
                          <a:latin typeface="Arial" panose="020B0604020202020204" pitchFamily="34" charset="0"/>
                          <a:cs typeface="Arial" panose="020B0604020202020204" pitchFamily="34" charset="0"/>
                        </a:rPr>
                        <a:t>) y la mano de obra, la cual se detalla </a:t>
                      </a:r>
                      <a:r>
                        <a:rPr lang="es-ES" sz="1400" b="0" err="1">
                          <a:latin typeface="Arial" panose="020B0604020202020204" pitchFamily="34" charset="0"/>
                          <a:cs typeface="Arial" panose="020B0604020202020204" pitchFamily="34" charset="0"/>
                        </a:rPr>
                        <a:t>màs</a:t>
                      </a:r>
                      <a:r>
                        <a:rPr lang="es-ES" sz="1400" b="0">
                          <a:latin typeface="Arial" panose="020B0604020202020204" pitchFamily="34" charset="0"/>
                          <a:cs typeface="Arial" panose="020B0604020202020204" pitchFamily="34" charset="0"/>
                        </a:rPr>
                        <a:t> abajo.</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Nota 2: </a:t>
                      </a:r>
                      <a:r>
                        <a:rPr lang="es-ES" sz="1400" b="0">
                          <a:latin typeface="Arial" panose="020B0604020202020204" pitchFamily="34" charset="0"/>
                          <a:cs typeface="Arial" panose="020B0604020202020204" pitchFamily="34" charset="0"/>
                        </a:rPr>
                        <a:t>los gastos de papelería, material de estudio y material de divulgación se encuentran costeados en el PMA MS-01.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1400" b="1">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16202948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947786351"/>
              </p:ext>
            </p:extLst>
          </p:nvPr>
        </p:nvGraphicFramePr>
        <p:xfrm>
          <a:off x="3587679" y="1841068"/>
          <a:ext cx="6316483" cy="3017369"/>
        </p:xfrm>
        <a:graphic>
          <a:graphicData uri="http://schemas.openxmlformats.org/drawingml/2006/table">
            <a:tbl>
              <a:tblPr firstRow="1" firstCol="1" bandRow="1">
                <a:tableStyleId>{5940675A-B579-460E-94D1-54222C63F5DA}</a:tableStyleId>
              </a:tblPr>
              <a:tblGrid>
                <a:gridCol w="6316483">
                  <a:extLst>
                    <a:ext uri="{9D8B030D-6E8A-4147-A177-3AD203B41FA5}">
                      <a16:colId xmlns:a16="http://schemas.microsoft.com/office/drawing/2014/main" val="1853570458"/>
                    </a:ext>
                  </a:extLst>
                </a:gridCol>
              </a:tblGrid>
              <a:tr h="248489">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562624517"/>
                  </a:ext>
                </a:extLst>
              </a:tr>
              <a:tr h="2768880">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las condiciones de estabilidad de taludes, laderas y procesos erosivos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las </a:t>
                      </a:r>
                      <a:r>
                        <a:rPr lang="es-CO" sz="1400" err="1">
                          <a:effectLst/>
                          <a:latin typeface="Arial" panose="020B0604020202020204" pitchFamily="34" charset="0"/>
                          <a:cs typeface="Arial" panose="020B0604020202020204" pitchFamily="34" charset="0"/>
                        </a:rPr>
                        <a:t>geoformas</a:t>
                      </a:r>
                      <a:r>
                        <a:rPr lang="es-CO" sz="1400">
                          <a:effectLst/>
                          <a:latin typeface="Arial" panose="020B0604020202020204" pitchFamily="34" charset="0"/>
                          <a:cs typeface="Arial" panose="020B0604020202020204" pitchFamily="34" charset="0"/>
                        </a:rPr>
                        <a:t> naturales del terreno y asociadas a la dinámica fluvial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del Nivel Freático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Demanda de bienes y servicios locales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Generación de expectativas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Generación de empleo (+)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Molestias a la comunidad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4785240"/>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118266761"/>
              </p:ext>
            </p:extLst>
          </p:nvPr>
        </p:nvGraphicFramePr>
        <p:xfrm>
          <a:off x="3587679" y="1480439"/>
          <a:ext cx="6316483" cy="360629"/>
        </p:xfrm>
        <a:graphic>
          <a:graphicData uri="http://schemas.openxmlformats.org/drawingml/2006/table">
            <a:tbl>
              <a:tblPr firstRow="1" bandRow="1">
                <a:tableStyleId>{5940675A-B579-460E-94D1-54222C63F5DA}</a:tableStyleId>
              </a:tblPr>
              <a:tblGrid>
                <a:gridCol w="4884291">
                  <a:extLst>
                    <a:ext uri="{9D8B030D-6E8A-4147-A177-3AD203B41FA5}">
                      <a16:colId xmlns:a16="http://schemas.microsoft.com/office/drawing/2014/main" val="789846673"/>
                    </a:ext>
                  </a:extLst>
                </a:gridCol>
                <a:gridCol w="1432192">
                  <a:extLst>
                    <a:ext uri="{9D8B030D-6E8A-4147-A177-3AD203B41FA5}">
                      <a16:colId xmlns:a16="http://schemas.microsoft.com/office/drawing/2014/main" val="55841279"/>
                    </a:ext>
                  </a:extLst>
                </a:gridCol>
              </a:tblGrid>
              <a:tr h="360629">
                <a:tc>
                  <a:txBody>
                    <a:bodyPr/>
                    <a:lstStyle/>
                    <a:p>
                      <a:pPr algn="ctr"/>
                      <a:r>
                        <a:rPr lang="es-CO" sz="1400">
                          <a:latin typeface="Arial" panose="020B0604020202020204" pitchFamily="34" charset="0"/>
                          <a:cs typeface="Arial" panose="020B0604020202020204" pitchFamily="34" charset="0"/>
                        </a:rPr>
                        <a:t>Programa de Bioingeniería</a:t>
                      </a:r>
                    </a:p>
                  </a:txBody>
                  <a:tcPr/>
                </a:tc>
                <a:tc>
                  <a:txBody>
                    <a:bodyPr/>
                    <a:lstStyle/>
                    <a:p>
                      <a:r>
                        <a:rPr lang="es-CO" sz="1400">
                          <a:latin typeface="Arial" panose="020B0604020202020204" pitchFamily="34" charset="0"/>
                          <a:cs typeface="Arial" panose="020B0604020202020204" pitchFamily="34" charset="0"/>
                        </a:rPr>
                        <a:t>PMA-MF-12</a:t>
                      </a:r>
                    </a:p>
                  </a:txBody>
                  <a:tcPr/>
                </a:tc>
                <a:extLst>
                  <a:ext uri="{0D108BD9-81ED-4DB2-BD59-A6C34878D82A}">
                    <a16:rowId xmlns:a16="http://schemas.microsoft.com/office/drawing/2014/main" val="3487573026"/>
                  </a:ext>
                </a:extLst>
              </a:tr>
            </a:tbl>
          </a:graphicData>
        </a:graphic>
      </p:graphicFrame>
    </p:spTree>
    <p:extLst>
      <p:ext uri="{BB962C8B-B14F-4D97-AF65-F5344CB8AC3E}">
        <p14:creationId xmlns:p14="http://schemas.microsoft.com/office/powerpoint/2010/main" val="7094030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2128200" y="2650692"/>
            <a:ext cx="9144000" cy="2387600"/>
          </a:xfrm>
          <a:prstGeom prst="rect">
            <a:avLst/>
          </a:prstGeom>
        </p:spPr>
        <p:txBody>
          <a:bodyPr/>
          <a:lstStyle/>
          <a:p>
            <a:pPr algn="ctr"/>
            <a:r>
              <a:rPr lang="es-ES" sz="4800" b="1" dirty="0">
                <a:solidFill>
                  <a:prstClr val="black"/>
                </a:solidFill>
                <a:latin typeface="Arial" panose="020B0604020202020204" pitchFamily="34" charset="0"/>
                <a:cs typeface="Arial" panose="020B0604020202020204" pitchFamily="34" charset="0"/>
              </a:rPr>
              <a:t>IMPACTOS </a:t>
            </a:r>
            <a:br>
              <a:rPr lang="es-ES" sz="4800" b="1" dirty="0">
                <a:solidFill>
                  <a:prstClr val="black"/>
                </a:solidFill>
                <a:latin typeface="Arial" panose="020B0604020202020204" pitchFamily="34" charset="0"/>
                <a:cs typeface="Arial" panose="020B0604020202020204" pitchFamily="34" charset="0"/>
              </a:rPr>
            </a:br>
            <a:r>
              <a:rPr lang="es-ES" sz="4800" b="1" dirty="0">
                <a:solidFill>
                  <a:prstClr val="black"/>
                </a:solidFill>
                <a:latin typeface="Arial" panose="020B0604020202020204" pitchFamily="34" charset="0"/>
                <a:cs typeface="Arial" panose="020B0604020202020204" pitchFamily="34" charset="0"/>
              </a:rPr>
              <a:t>MEDIO BIÓTICO</a:t>
            </a:r>
            <a:endParaRPr lang="es-CO" sz="4800" b="1" dirty="0"/>
          </a:p>
        </p:txBody>
      </p:sp>
    </p:spTree>
    <p:extLst>
      <p:ext uri="{BB962C8B-B14F-4D97-AF65-F5344CB8AC3E}">
        <p14:creationId xmlns:p14="http://schemas.microsoft.com/office/powerpoint/2010/main" val="30710098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4095571206"/>
              </p:ext>
            </p:extLst>
          </p:nvPr>
        </p:nvGraphicFramePr>
        <p:xfrm>
          <a:off x="2433410" y="1336516"/>
          <a:ext cx="8127999" cy="396240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2544700971"/>
                    </a:ext>
                  </a:extLst>
                </a:gridCol>
                <a:gridCol w="2709333">
                  <a:extLst>
                    <a:ext uri="{9D8B030D-6E8A-4147-A177-3AD203B41FA5}">
                      <a16:colId xmlns:a16="http://schemas.microsoft.com/office/drawing/2014/main" val="2845860241"/>
                    </a:ext>
                  </a:extLst>
                </a:gridCol>
                <a:gridCol w="2709333">
                  <a:extLst>
                    <a:ext uri="{9D8B030D-6E8A-4147-A177-3AD203B41FA5}">
                      <a16:colId xmlns:a16="http://schemas.microsoft.com/office/drawing/2014/main" val="1179416947"/>
                    </a:ext>
                  </a:extLst>
                </a:gridCol>
              </a:tblGrid>
              <a:tr h="370840">
                <a:tc>
                  <a:txBody>
                    <a:bodyPr/>
                    <a:lstStyle/>
                    <a:p>
                      <a:pPr algn="ctr"/>
                      <a:r>
                        <a:rPr lang="es-ES" sz="1400">
                          <a:latin typeface="Arial" panose="020B0604020202020204" pitchFamily="34" charset="0"/>
                          <a:cs typeface="Arial" panose="020B0604020202020204" pitchFamily="34" charset="0"/>
                        </a:rPr>
                        <a:t>IMPACTO</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FASE EN LA QUE SE PRESENTA</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CALIFICACIÓN</a:t>
                      </a:r>
                      <a:endParaRPr lang="en-US" sz="1400">
                        <a:latin typeface="Arial" panose="020B0604020202020204" pitchFamily="34" charset="0"/>
                        <a:cs typeface="Arial" panose="020B0604020202020204" pitchFamily="34" charset="0"/>
                      </a:endParaRPr>
                    </a:p>
                  </a:txBody>
                  <a:tcPr anchor="ctr">
                    <a:solidFill>
                      <a:srgbClr val="61BB56"/>
                    </a:solidFill>
                  </a:tcPr>
                </a:tc>
                <a:extLst>
                  <a:ext uri="{0D108BD9-81ED-4DB2-BD59-A6C34878D82A}">
                    <a16:rowId xmlns:a16="http://schemas.microsoft.com/office/drawing/2014/main" val="3066410452"/>
                  </a:ext>
                </a:extLst>
              </a:tr>
              <a:tr h="457200">
                <a:tc>
                  <a:txBody>
                    <a:bodyPr/>
                    <a:lstStyle/>
                    <a:p>
                      <a:r>
                        <a:rPr lang="es-ES" sz="1400">
                          <a:latin typeface="Arial" panose="020B0604020202020204" pitchFamily="34" charset="0"/>
                          <a:cs typeface="Arial" panose="020B0604020202020204" pitchFamily="34" charset="0"/>
                        </a:rPr>
                        <a:t>Alteración a las coberturas vegetales</a:t>
                      </a:r>
                      <a:endParaRPr lang="es-CO" sz="1400">
                        <a:latin typeface="Arial" panose="020B0604020202020204" pitchFamily="34" charset="0"/>
                        <a:cs typeface="Arial" panose="020B0604020202020204" pitchFamily="34" charset="0"/>
                      </a:endParaRPr>
                    </a:p>
                  </a:txBody>
                  <a:tcPr anchor="ctr"/>
                </a:tc>
                <a:tc>
                  <a:txBody>
                    <a:bodyPr/>
                    <a:lstStyle/>
                    <a:p>
                      <a:r>
                        <a:rPr lang="en-US" sz="1400">
                          <a:latin typeface="Arial" panose="020B0604020202020204" pitchFamily="34" charset="0"/>
                          <a:cs typeface="Arial" panose="020B0604020202020204" pitchFamily="34" charset="0"/>
                        </a:rPr>
                        <a:t>Construcción </a:t>
                      </a:r>
                    </a:p>
                  </a:txBody>
                  <a:tcPr anchor="ctr"/>
                </a:tc>
                <a:tc>
                  <a:txBody>
                    <a:bodyPr/>
                    <a:lstStyle/>
                    <a:p>
                      <a:r>
                        <a:rPr lang="es-ES" sz="1400">
                          <a:latin typeface="Arial" panose="020B0604020202020204" pitchFamily="34" charset="0"/>
                          <a:cs typeface="Arial" panose="020B0604020202020204" pitchFamily="34" charset="0"/>
                        </a:rPr>
                        <a:t>-59 Severa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10666839"/>
                  </a:ext>
                </a:extLst>
              </a:tr>
              <a:tr h="396240">
                <a:tc rowSpan="3">
                  <a:txBody>
                    <a:bodyPr/>
                    <a:lstStyle/>
                    <a:p>
                      <a:r>
                        <a:rPr lang="es-ES" sz="1400">
                          <a:latin typeface="Arial" panose="020B0604020202020204" pitchFamily="34" charset="0"/>
                          <a:cs typeface="Arial" panose="020B0604020202020204" pitchFamily="34" charset="0"/>
                        </a:rPr>
                        <a:t>Alteración a las comunidades de flora</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n-US" sz="1400" b="0">
                          <a:effectLst/>
                          <a:latin typeface="Arial" panose="020B0604020202020204" pitchFamily="34" charset="0"/>
                          <a:ea typeface="Calibri" panose="020F0502020204030204" pitchFamily="34" charset="0"/>
                          <a:cs typeface="Arial" panose="020B0604020202020204" pitchFamily="34" charset="0"/>
                        </a:rPr>
                        <a:t>Estudios</a:t>
                      </a:r>
                      <a:r>
                        <a:rPr lang="en-US" sz="1400" b="0" baseline="0">
                          <a:effectLst/>
                          <a:latin typeface="Arial" panose="020B0604020202020204" pitchFamily="34" charset="0"/>
                          <a:ea typeface="Calibri" panose="020F0502020204030204" pitchFamily="34" charset="0"/>
                          <a:cs typeface="Arial" panose="020B0604020202020204" pitchFamily="34" charset="0"/>
                        </a:rPr>
                        <a:t> previos</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-19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54199081"/>
                  </a:ext>
                </a:extLst>
              </a:tr>
              <a:tr h="396240">
                <a:tc vMerge="1">
                  <a:txBody>
                    <a:bodyPr/>
                    <a:lstStyle/>
                    <a:p>
                      <a:endParaRPr lang="en-US"/>
                    </a:p>
                  </a:txBody>
                  <a:tcPr/>
                </a:tc>
                <a:tc>
                  <a:txBody>
                    <a:bodyPr/>
                    <a:lstStyle/>
                    <a:p>
                      <a:pPr algn="l">
                        <a:spcBef>
                          <a:spcPts val="300"/>
                        </a:spcBef>
                        <a:spcAft>
                          <a:spcPts val="0"/>
                        </a:spcAft>
                      </a:pPr>
                      <a:r>
                        <a:rPr lang="en-US" sz="1400">
                          <a:effectLst/>
                          <a:latin typeface="Arial" panose="020B0604020202020204" pitchFamily="34" charset="0"/>
                          <a:ea typeface="Calibri" panose="020F0502020204030204" pitchFamily="34" charset="0"/>
                          <a:cs typeface="Arial" panose="020B0604020202020204" pitchFamily="34" charset="0"/>
                        </a:rPr>
                        <a:t>Construcción</a:t>
                      </a:r>
                    </a:p>
                  </a:txBody>
                  <a:tcPr marL="68580" marR="68580" marT="0" marB="0" anchor="ctr"/>
                </a:tc>
                <a:tc>
                  <a:txBody>
                    <a:bodyPr/>
                    <a:lstStyle/>
                    <a:p>
                      <a:r>
                        <a:rPr lang="es-ES" sz="1400">
                          <a:latin typeface="Arial" panose="020B0604020202020204" pitchFamily="34" charset="0"/>
                          <a:cs typeface="Arial" panose="020B0604020202020204" pitchFamily="34" charset="0"/>
                        </a:rPr>
                        <a:t>-59 Severa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271139"/>
                  </a:ext>
                </a:extLst>
              </a:tr>
              <a:tr h="3962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-25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9493827"/>
                  </a:ext>
                </a:extLst>
              </a:tr>
              <a:tr h="172720">
                <a:tc>
                  <a:txBody>
                    <a:bodyPr/>
                    <a:lstStyle/>
                    <a:p>
                      <a:r>
                        <a:rPr lang="es-ES" sz="1400">
                          <a:latin typeface="Arial" panose="020B0604020202020204" pitchFamily="34" charset="0"/>
                          <a:cs typeface="Arial" panose="020B0604020202020204" pitchFamily="34" charset="0"/>
                        </a:rPr>
                        <a:t>Alteración en la conectividad ecológica</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-59 Severa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49863551"/>
                  </a:ext>
                </a:extLst>
              </a:tr>
              <a:tr h="304800">
                <a:tc rowSpan="4">
                  <a:txBody>
                    <a:bodyPr/>
                    <a:lstStyle/>
                    <a:p>
                      <a:r>
                        <a:rPr lang="es-ES" sz="1400">
                          <a:latin typeface="Arial" panose="020B0604020202020204" pitchFamily="34" charset="0"/>
                          <a:cs typeface="Arial" panose="020B0604020202020204" pitchFamily="34" charset="0"/>
                        </a:rPr>
                        <a:t>Incremento de los fenómenos de </a:t>
                      </a:r>
                      <a:r>
                        <a:rPr lang="es-ES" sz="1400" err="1">
                          <a:latin typeface="Arial" panose="020B0604020202020204" pitchFamily="34" charset="0"/>
                          <a:cs typeface="Arial" panose="020B0604020202020204" pitchFamily="34" charset="0"/>
                        </a:rPr>
                        <a:t>ahuyentamiento</a:t>
                      </a:r>
                      <a:r>
                        <a:rPr lang="es-ES" sz="1400">
                          <a:latin typeface="Arial" panose="020B0604020202020204" pitchFamily="34" charset="0"/>
                          <a:cs typeface="Arial" panose="020B0604020202020204" pitchFamily="34" charset="0"/>
                        </a:rPr>
                        <a:t> de fauna</a:t>
                      </a:r>
                      <a:endParaRPr lang="es-CO" sz="14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effectLst/>
                          <a:latin typeface="Arial" panose="020B0604020202020204" pitchFamily="34" charset="0"/>
                          <a:ea typeface="Calibri" panose="020F0502020204030204" pitchFamily="34" charset="0"/>
                          <a:cs typeface="Arial" panose="020B0604020202020204" pitchFamily="34" charset="0"/>
                        </a:rPr>
                        <a:t>Estudios</a:t>
                      </a:r>
                      <a:r>
                        <a:rPr lang="en-US" sz="1400" b="0" baseline="0">
                          <a:effectLst/>
                          <a:latin typeface="Arial" panose="020B0604020202020204" pitchFamily="34" charset="0"/>
                          <a:ea typeface="Calibri" panose="020F0502020204030204" pitchFamily="34" charset="0"/>
                          <a:cs typeface="Arial" panose="020B0604020202020204" pitchFamily="34" charset="0"/>
                        </a:rPr>
                        <a:t> previos</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-18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8040456"/>
                  </a:ext>
                </a:extLst>
              </a:tr>
              <a:tr h="304800">
                <a:tc vMerge="1">
                  <a:txBody>
                    <a:bodyPr/>
                    <a:lstStyle/>
                    <a:p>
                      <a:endParaRPr lang="en-US"/>
                    </a:p>
                  </a:txBody>
                  <a:tcP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-39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56253334"/>
                  </a:ext>
                </a:extLst>
              </a:tr>
              <a:tr h="304800">
                <a:tc vMerge="1">
                  <a:txBody>
                    <a:bodyPr/>
                    <a:lstStyle/>
                    <a:p>
                      <a:endParaRPr lang="es-CO"/>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-28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16807702"/>
                  </a:ext>
                </a:extLst>
              </a:tr>
              <a:tr h="30480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-21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04592418"/>
                  </a:ext>
                </a:extLst>
              </a:tr>
            </a:tbl>
          </a:graphicData>
        </a:graphic>
      </p:graphicFrame>
    </p:spTree>
    <p:extLst>
      <p:ext uri="{BB962C8B-B14F-4D97-AF65-F5344CB8AC3E}">
        <p14:creationId xmlns:p14="http://schemas.microsoft.com/office/powerpoint/2010/main" val="25840777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971032624"/>
              </p:ext>
            </p:extLst>
          </p:nvPr>
        </p:nvGraphicFramePr>
        <p:xfrm>
          <a:off x="2175941" y="529565"/>
          <a:ext cx="8127999" cy="549656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2544700971"/>
                    </a:ext>
                  </a:extLst>
                </a:gridCol>
                <a:gridCol w="2709333">
                  <a:extLst>
                    <a:ext uri="{9D8B030D-6E8A-4147-A177-3AD203B41FA5}">
                      <a16:colId xmlns:a16="http://schemas.microsoft.com/office/drawing/2014/main" val="2845860241"/>
                    </a:ext>
                  </a:extLst>
                </a:gridCol>
                <a:gridCol w="2709333">
                  <a:extLst>
                    <a:ext uri="{9D8B030D-6E8A-4147-A177-3AD203B41FA5}">
                      <a16:colId xmlns:a16="http://schemas.microsoft.com/office/drawing/2014/main" val="1179416947"/>
                    </a:ext>
                  </a:extLst>
                </a:gridCol>
              </a:tblGrid>
              <a:tr h="370840">
                <a:tc>
                  <a:txBody>
                    <a:bodyPr/>
                    <a:lstStyle/>
                    <a:p>
                      <a:pPr algn="ctr"/>
                      <a:r>
                        <a:rPr lang="es-ES" sz="1400">
                          <a:latin typeface="Arial" panose="020B0604020202020204" pitchFamily="34" charset="0"/>
                          <a:cs typeface="Arial" panose="020B0604020202020204" pitchFamily="34" charset="0"/>
                        </a:rPr>
                        <a:t>IMPACTO</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FASE EN LA QUE SE PRESENTA</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CALIFICACIÓN</a:t>
                      </a:r>
                      <a:endParaRPr lang="en-US" sz="1400">
                        <a:latin typeface="Arial" panose="020B0604020202020204" pitchFamily="34" charset="0"/>
                        <a:cs typeface="Arial" panose="020B0604020202020204" pitchFamily="34" charset="0"/>
                      </a:endParaRPr>
                    </a:p>
                  </a:txBody>
                  <a:tcPr anchor="ctr">
                    <a:solidFill>
                      <a:srgbClr val="61BB56"/>
                    </a:solidFill>
                  </a:tcPr>
                </a:tc>
                <a:extLst>
                  <a:ext uri="{0D108BD9-81ED-4DB2-BD59-A6C34878D82A}">
                    <a16:rowId xmlns:a16="http://schemas.microsoft.com/office/drawing/2014/main" val="3066410452"/>
                  </a:ext>
                </a:extLst>
              </a:tr>
              <a:tr h="355600">
                <a:tc rowSpan="3">
                  <a:txBody>
                    <a:bodyPr/>
                    <a:lstStyle/>
                    <a:p>
                      <a:r>
                        <a:rPr lang="es-ES" sz="1400">
                          <a:latin typeface="Arial" panose="020B0604020202020204" pitchFamily="34" charset="0"/>
                          <a:cs typeface="Arial" panose="020B0604020202020204" pitchFamily="34" charset="0"/>
                        </a:rPr>
                        <a:t>Cambio en la estructura de las especies de fauna</a:t>
                      </a:r>
                      <a:endParaRPr lang="es-CO" sz="1400">
                        <a:latin typeface="Arial" panose="020B0604020202020204" pitchFamily="34" charset="0"/>
                        <a:cs typeface="Arial" panose="020B0604020202020204" pitchFamily="34" charset="0"/>
                      </a:endParaRPr>
                    </a:p>
                  </a:txBody>
                  <a:tcPr anchor="ctr"/>
                </a:tc>
                <a:tc>
                  <a:txBody>
                    <a:bodyPr/>
                    <a:lstStyle/>
                    <a:p>
                      <a:r>
                        <a:rPr lang="en-US" sz="1400">
                          <a:latin typeface="Arial" panose="020B0604020202020204" pitchFamily="34" charset="0"/>
                          <a:cs typeface="Arial" panose="020B0604020202020204" pitchFamily="34" charset="0"/>
                        </a:rPr>
                        <a:t>Construcción</a:t>
                      </a:r>
                    </a:p>
                  </a:txBody>
                  <a:tcPr anchor="ctr"/>
                </a:tc>
                <a:tc>
                  <a:txBody>
                    <a:bodyPr/>
                    <a:lstStyle/>
                    <a:p>
                      <a:r>
                        <a:rPr lang="es-ES" sz="1400">
                          <a:latin typeface="Arial" panose="020B0604020202020204" pitchFamily="34" charset="0"/>
                          <a:cs typeface="Arial" panose="020B0604020202020204" pitchFamily="34" charset="0"/>
                        </a:rPr>
                        <a:t>-30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10666839"/>
                  </a:ext>
                </a:extLst>
              </a:tr>
              <a:tr h="355600">
                <a:tc vMerge="1">
                  <a:txBody>
                    <a:bodyPr/>
                    <a:lstStyle/>
                    <a:p>
                      <a:endParaRPr lang="en-US"/>
                    </a:p>
                  </a:txBody>
                  <a:tcPr/>
                </a:tc>
                <a:tc>
                  <a:txBody>
                    <a:bodyPr/>
                    <a:lstStyle/>
                    <a:p>
                      <a:r>
                        <a:rPr lang="en-US" sz="1400">
                          <a:latin typeface="Arial" panose="020B0604020202020204" pitchFamily="34" charset="0"/>
                          <a:cs typeface="Arial" panose="020B0604020202020204" pitchFamily="34" charset="0"/>
                        </a:rPr>
                        <a:t>Operación</a:t>
                      </a:r>
                    </a:p>
                  </a:txBody>
                  <a:tcPr anchor="ctr"/>
                </a:tc>
                <a:tc>
                  <a:txBody>
                    <a:bodyPr/>
                    <a:lstStyle/>
                    <a:p>
                      <a:r>
                        <a:rPr lang="es-ES" sz="1400">
                          <a:latin typeface="Arial" panose="020B0604020202020204" pitchFamily="34" charset="0"/>
                          <a:cs typeface="Arial" panose="020B0604020202020204" pitchFamily="34" charset="0"/>
                        </a:rPr>
                        <a:t>-24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713693108"/>
                  </a:ext>
                </a:extLst>
              </a:tr>
              <a:tr h="355600">
                <a:tc vMerge="1">
                  <a:txBody>
                    <a:bodyPr/>
                    <a:lstStyle/>
                    <a:p>
                      <a:endParaRPr lang="es-CO"/>
                    </a:p>
                  </a:txBody>
                  <a:tcPr/>
                </a:tc>
                <a:tc>
                  <a:txBody>
                    <a:bodyPr/>
                    <a:lstStyle/>
                    <a:p>
                      <a:r>
                        <a:rPr lang="en-US" sz="1400">
                          <a:latin typeface="Arial" panose="020B0604020202020204" pitchFamily="34" charset="0"/>
                          <a:cs typeface="Arial" panose="020B0604020202020204" pitchFamily="34" charset="0"/>
                        </a:rPr>
                        <a:t>Desmantelamiento y abandono</a:t>
                      </a:r>
                    </a:p>
                    <a:p>
                      <a:endParaRPr lang="en-US" sz="1400">
                        <a:latin typeface="Arial" panose="020B0604020202020204" pitchFamily="34" charset="0"/>
                        <a:cs typeface="Arial" panose="020B0604020202020204" pitchFamily="34" charset="0"/>
                      </a:endParaRPr>
                    </a:p>
                  </a:txBody>
                  <a:tcPr anchor="ctr"/>
                </a:tc>
                <a:tc>
                  <a:txBody>
                    <a:bodyPr/>
                    <a:lstStyle/>
                    <a:p>
                      <a:r>
                        <a:rPr lang="es-ES" sz="1400">
                          <a:latin typeface="Arial" panose="020B0604020202020204" pitchFamily="34" charset="0"/>
                          <a:cs typeface="Arial" panose="020B0604020202020204" pitchFamily="34" charset="0"/>
                        </a:rPr>
                        <a:t>-20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063304083"/>
                  </a:ext>
                </a:extLst>
              </a:tr>
              <a:tr h="335280">
                <a:tc rowSpan="3">
                  <a:txBody>
                    <a:bodyPr/>
                    <a:lstStyle/>
                    <a:p>
                      <a:r>
                        <a:rPr lang="es-ES" sz="1400">
                          <a:latin typeface="Arial" panose="020B0604020202020204" pitchFamily="34" charset="0"/>
                          <a:cs typeface="Arial" panose="020B0604020202020204" pitchFamily="34" charset="0"/>
                        </a:rPr>
                        <a:t>Modificación del hábitat de la fauna terrestre</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n-US" sz="1400" b="0">
                          <a:effectLst/>
                          <a:latin typeface="Arial" panose="020B0604020202020204" pitchFamily="34" charset="0"/>
                          <a:ea typeface="Calibri" panose="020F0502020204030204" pitchFamily="34" charset="0"/>
                          <a:cs typeface="Arial" panose="020B0604020202020204" pitchFamily="34" charset="0"/>
                        </a:rPr>
                        <a:t>Estudios previos</a:t>
                      </a:r>
                    </a:p>
                  </a:txBody>
                  <a:tcPr marL="68580" marR="68580" marT="0" marB="0" anchor="ctr"/>
                </a:tc>
                <a:tc>
                  <a:txBody>
                    <a:bodyPr/>
                    <a:lstStyle/>
                    <a:p>
                      <a:r>
                        <a:rPr lang="es-ES" sz="1400">
                          <a:latin typeface="Arial" panose="020B0604020202020204" pitchFamily="34" charset="0"/>
                          <a:cs typeface="Arial" panose="020B0604020202020204" pitchFamily="34" charset="0"/>
                        </a:rPr>
                        <a:t>-19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54199081"/>
                  </a:ext>
                </a:extLst>
              </a:tr>
              <a:tr h="335280">
                <a:tc vMerge="1">
                  <a:txBody>
                    <a:bodyPr/>
                    <a:lstStyle/>
                    <a:p>
                      <a:endParaRPr lang="es-CO"/>
                    </a:p>
                  </a:txBody>
                  <a:tcPr/>
                </a:tc>
                <a:tc>
                  <a:txBody>
                    <a:bodyPr/>
                    <a:lstStyle/>
                    <a:p>
                      <a:pPr algn="l">
                        <a:spcBef>
                          <a:spcPts val="300"/>
                        </a:spcBef>
                        <a:spcAft>
                          <a:spcPts val="0"/>
                        </a:spcAft>
                      </a:pPr>
                      <a:r>
                        <a:rPr lang="en-US" sz="1400" b="0">
                          <a:effectLst/>
                          <a:latin typeface="Arial" panose="020B0604020202020204" pitchFamily="34" charset="0"/>
                          <a:ea typeface="Calibri" panose="020F0502020204030204" pitchFamily="34" charset="0"/>
                          <a:cs typeface="Arial" panose="020B0604020202020204" pitchFamily="34" charset="0"/>
                        </a:rPr>
                        <a:t>Construcción</a:t>
                      </a:r>
                    </a:p>
                  </a:txBody>
                  <a:tcPr marL="68580" marR="68580" marT="0" marB="0" anchor="ctr"/>
                </a:tc>
                <a:tc>
                  <a:txBody>
                    <a:bodyPr/>
                    <a:lstStyle/>
                    <a:p>
                      <a:r>
                        <a:rPr lang="es-ES" sz="1400">
                          <a:latin typeface="Arial" panose="020B0604020202020204" pitchFamily="34" charset="0"/>
                          <a:cs typeface="Arial" panose="020B0604020202020204" pitchFamily="34" charset="0"/>
                        </a:rPr>
                        <a:t>-48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98208282"/>
                  </a:ext>
                </a:extLst>
              </a:tr>
              <a:tr h="33528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-21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9493827"/>
                  </a:ext>
                </a:extLst>
              </a:tr>
              <a:tr h="172720">
                <a:tc rowSpan="3">
                  <a:txBody>
                    <a:bodyPr/>
                    <a:lstStyle/>
                    <a:p>
                      <a:r>
                        <a:rPr lang="es-ES" sz="1400">
                          <a:latin typeface="Arial" panose="020B0604020202020204" pitchFamily="34" charset="0"/>
                          <a:cs typeface="Arial" panose="020B0604020202020204" pitchFamily="34" charset="0"/>
                        </a:rPr>
                        <a:t>Alteración de las comunidades hidrobiológicas</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-38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49863551"/>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-46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369339"/>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-26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12112884"/>
                  </a:ext>
                </a:extLst>
              </a:tr>
              <a:tr h="243840">
                <a:tc rowSpan="3">
                  <a:txBody>
                    <a:bodyPr/>
                    <a:lstStyle/>
                    <a:p>
                      <a:r>
                        <a:rPr lang="es-CO" sz="1400">
                          <a:latin typeface="Arial" panose="020B0604020202020204" pitchFamily="34" charset="0"/>
                          <a:cs typeface="Arial" panose="020B0604020202020204" pitchFamily="34" charset="0"/>
                        </a:rPr>
                        <a:t>Alteración hábitats acuáticos</a:t>
                      </a: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-40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8040456"/>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-60 Severa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56253334"/>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-32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04592418"/>
                  </a:ext>
                </a:extLst>
              </a:tr>
              <a:tr h="243840">
                <a:tc rowSpan="3">
                  <a:txBody>
                    <a:bodyPr/>
                    <a:lstStyle/>
                    <a:p>
                      <a:r>
                        <a:rPr lang="es-ES" sz="1400">
                          <a:latin typeface="Arial" panose="020B0604020202020204" pitchFamily="34" charset="0"/>
                          <a:cs typeface="Arial" panose="020B0604020202020204" pitchFamily="34" charset="0"/>
                        </a:rPr>
                        <a:t>Afectación a los corredores biológicos acuáticos</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-32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07091017"/>
                  </a:ext>
                </a:extLst>
              </a:tr>
              <a:tr h="243840">
                <a:tc vMerge="1">
                  <a:txBody>
                    <a:bodyPr/>
                    <a:lstStyle/>
                    <a:p>
                      <a:endParaRPr lang="en-US"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-64 Severa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887066106"/>
                  </a:ext>
                </a:extLst>
              </a:tr>
              <a:tr h="243840">
                <a:tc vMerge="1">
                  <a:txBody>
                    <a:bodyPr/>
                    <a:lstStyle/>
                    <a:p>
                      <a:endParaRPr lang="en-US"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-32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70318539"/>
                  </a:ext>
                </a:extLst>
              </a:tr>
            </a:tbl>
          </a:graphicData>
        </a:graphic>
      </p:graphicFrame>
    </p:spTree>
    <p:extLst>
      <p:ext uri="{BB962C8B-B14F-4D97-AF65-F5344CB8AC3E}">
        <p14:creationId xmlns:p14="http://schemas.microsoft.com/office/powerpoint/2010/main" val="278593505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2069096" y="2402324"/>
            <a:ext cx="9144000" cy="2387600"/>
          </a:xfrm>
          <a:prstGeom prst="rect">
            <a:avLst/>
          </a:prstGeom>
        </p:spPr>
        <p:txBody>
          <a:bodyPr/>
          <a:lstStyle/>
          <a:p>
            <a:pPr algn="ctr"/>
            <a:r>
              <a:rPr lang="es-ES" sz="4800" b="1" dirty="0">
                <a:latin typeface="Arial" panose="020B0604020202020204" pitchFamily="34" charset="0"/>
                <a:cs typeface="Arial" panose="020B0604020202020204" pitchFamily="34" charset="0"/>
              </a:rPr>
              <a:t>PROGRAMAS DE MANEJO AMBIENTAL</a:t>
            </a:r>
            <a:br>
              <a:rPr lang="es-ES" sz="4800" b="1" dirty="0">
                <a:latin typeface="Arial" panose="020B0604020202020204" pitchFamily="34" charset="0"/>
                <a:cs typeface="Arial" panose="020B0604020202020204" pitchFamily="34" charset="0"/>
              </a:rPr>
            </a:br>
            <a:r>
              <a:rPr lang="es-ES" sz="4800" b="1" dirty="0">
                <a:latin typeface="Arial" panose="020B0604020202020204" pitchFamily="34" charset="0"/>
                <a:cs typeface="Arial" panose="020B0604020202020204" pitchFamily="34" charset="0"/>
              </a:rPr>
              <a:t>MEDIO BIÓTICO</a:t>
            </a:r>
            <a:endParaRPr lang="es-CO"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656286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726063" y="1116272"/>
          <a:ext cx="8128000" cy="402844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la Cobertura vegetal</a:t>
                      </a:r>
                    </a:p>
                  </a:txBody>
                  <a:tcPr/>
                </a:tc>
                <a:tc>
                  <a:txBody>
                    <a:bodyPr/>
                    <a:lstStyle/>
                    <a:p>
                      <a:r>
                        <a:rPr lang="es-CO" sz="1400">
                          <a:latin typeface="Arial" panose="020B0604020202020204" pitchFamily="34" charset="0"/>
                          <a:cs typeface="Arial" panose="020B0604020202020204" pitchFamily="34" charset="0"/>
                        </a:rPr>
                        <a:t>PMA-MB 01</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Prevenir y mitigar los impactos que se originen sobre las coberturas terrestres y la flora en las actividades de adecuación del área, de operación de maquinaria y equipo pesado, la disposición de materiales y el desmantelamiento de las obras.</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Incorporar actividades preventivas que garanticen la remoción de la cobertura vegetal únicamente de las áreas de intervención, la disminución de los impactos ambientales asociados y la prevención de los accidentes laborales.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Garantizar el aprovechamiento forestal únicamente de las áreas de intervención y aprobadas por la autoridad</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Aprovechar la mayor cantidad de material vegetal generado por el aprovechamiento</a:t>
                      </a:r>
                      <a:r>
                        <a:rPr lang="es-CO" sz="1400">
                          <a:latin typeface="Arial" panose="020B0604020202020204" pitchFamily="34" charset="0"/>
                          <a:cs typeface="Arial" panose="020B0604020202020204" pitchFamily="34" charset="0"/>
                        </a:rPr>
                        <a:t>.</a:t>
                      </a: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175.198.046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Nota</a:t>
                      </a:r>
                      <a:r>
                        <a:rPr lang="es-ES" sz="1400" b="0">
                          <a:latin typeface="Arial" panose="020B0604020202020204" pitchFamily="34" charset="0"/>
                          <a:cs typeface="Arial" panose="020B0604020202020204" pitchFamily="34" charset="0"/>
                        </a:rPr>
                        <a:t>: los costos asociados a las capacitaciones del personal están incluidos dentro del presupuesto total del proyecto. </a:t>
                      </a:r>
                      <a:endParaRPr lang="es-CO" sz="1400" b="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222861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2594541518"/>
              </p:ext>
            </p:extLst>
          </p:nvPr>
        </p:nvGraphicFramePr>
        <p:xfrm>
          <a:off x="3177754" y="2096775"/>
          <a:ext cx="3267113" cy="3566160"/>
        </p:xfrm>
        <a:graphic>
          <a:graphicData uri="http://schemas.openxmlformats.org/drawingml/2006/table">
            <a:tbl>
              <a:tblPr firstRow="1" bandRow="1">
                <a:tableStyleId>{5940675A-B579-460E-94D1-54222C63F5DA}</a:tableStyleId>
              </a:tblPr>
              <a:tblGrid>
                <a:gridCol w="3267113">
                  <a:extLst>
                    <a:ext uri="{9D8B030D-6E8A-4147-A177-3AD203B41FA5}">
                      <a16:colId xmlns:a16="http://schemas.microsoft.com/office/drawing/2014/main" val="3890003026"/>
                    </a:ext>
                  </a:extLst>
                </a:gridCol>
              </a:tblGrid>
              <a:tr h="580033">
                <a:tc>
                  <a:txBody>
                    <a:bodyPr/>
                    <a:lstStyle/>
                    <a:p>
                      <a:pPr algn="ctr"/>
                      <a:r>
                        <a:rPr lang="es-ES"/>
                        <a:t>VEREDAS</a:t>
                      </a:r>
                      <a:r>
                        <a:rPr lang="es-ES" baseline="0"/>
                        <a:t> DEL ÁREA DE INFLUENCIA</a:t>
                      </a:r>
                      <a:endParaRPr lang="es-CO"/>
                    </a:p>
                  </a:txBody>
                  <a:tcPr anchor="ctr">
                    <a:solidFill>
                      <a:srgbClr val="61BB56"/>
                    </a:solidFill>
                  </a:tcPr>
                </a:tc>
                <a:extLst>
                  <a:ext uri="{0D108BD9-81ED-4DB2-BD59-A6C34878D82A}">
                    <a16:rowId xmlns:a16="http://schemas.microsoft.com/office/drawing/2014/main" val="440166531"/>
                  </a:ext>
                </a:extLst>
              </a:tr>
              <a:tr h="336051">
                <a:tc>
                  <a:txBody>
                    <a:bodyPr/>
                    <a:lstStyle/>
                    <a:p>
                      <a:pPr algn="ctr"/>
                      <a:r>
                        <a:rPr lang="es-ES"/>
                        <a:t>La Placeta</a:t>
                      </a:r>
                    </a:p>
                  </a:txBody>
                  <a:tcPr anchor="ctr"/>
                </a:tc>
                <a:extLst>
                  <a:ext uri="{0D108BD9-81ED-4DB2-BD59-A6C34878D82A}">
                    <a16:rowId xmlns:a16="http://schemas.microsoft.com/office/drawing/2014/main" val="1065146743"/>
                  </a:ext>
                </a:extLst>
              </a:tr>
              <a:tr h="336051">
                <a:tc>
                  <a:txBody>
                    <a:bodyPr/>
                    <a:lstStyle/>
                    <a:p>
                      <a:pPr algn="ctr"/>
                      <a:r>
                        <a:rPr lang="es-ES"/>
                        <a:t>Mazotes</a:t>
                      </a:r>
                      <a:endParaRPr lang="es-CO"/>
                    </a:p>
                  </a:txBody>
                  <a:tcPr anchor="ctr"/>
                </a:tc>
                <a:extLst>
                  <a:ext uri="{0D108BD9-81ED-4DB2-BD59-A6C34878D82A}">
                    <a16:rowId xmlns:a16="http://schemas.microsoft.com/office/drawing/2014/main" val="1460386221"/>
                  </a:ext>
                </a:extLst>
              </a:tr>
              <a:tr h="336051">
                <a:tc>
                  <a:txBody>
                    <a:bodyPr/>
                    <a:lstStyle/>
                    <a:p>
                      <a:pPr algn="ctr"/>
                      <a:r>
                        <a:rPr lang="es-ES"/>
                        <a:t>Montañita</a:t>
                      </a:r>
                      <a:endParaRPr lang="es-CO"/>
                    </a:p>
                  </a:txBody>
                  <a:tcPr anchor="ctr"/>
                </a:tc>
                <a:extLst>
                  <a:ext uri="{0D108BD9-81ED-4DB2-BD59-A6C34878D82A}">
                    <a16:rowId xmlns:a16="http://schemas.microsoft.com/office/drawing/2014/main" val="2816015031"/>
                  </a:ext>
                </a:extLst>
              </a:tr>
              <a:tr h="336051">
                <a:tc>
                  <a:txBody>
                    <a:bodyPr/>
                    <a:lstStyle/>
                    <a:p>
                      <a:pPr algn="ctr"/>
                      <a:r>
                        <a:rPr lang="es-ES"/>
                        <a:t>San Vicente</a:t>
                      </a:r>
                      <a:endParaRPr lang="es-CO"/>
                    </a:p>
                  </a:txBody>
                  <a:tcPr anchor="ctr"/>
                </a:tc>
                <a:extLst>
                  <a:ext uri="{0D108BD9-81ED-4DB2-BD59-A6C34878D82A}">
                    <a16:rowId xmlns:a16="http://schemas.microsoft.com/office/drawing/2014/main" val="2080633376"/>
                  </a:ext>
                </a:extLst>
              </a:tr>
              <a:tr h="336051">
                <a:tc>
                  <a:txBody>
                    <a:bodyPr/>
                    <a:lstStyle/>
                    <a:p>
                      <a:pPr algn="ctr"/>
                      <a:r>
                        <a:rPr lang="es-ES"/>
                        <a:t>El Tesoro</a:t>
                      </a:r>
                      <a:endParaRPr lang="es-CO"/>
                    </a:p>
                  </a:txBody>
                  <a:tcPr anchor="ctr"/>
                </a:tc>
                <a:extLst>
                  <a:ext uri="{0D108BD9-81ED-4DB2-BD59-A6C34878D82A}">
                    <a16:rowId xmlns:a16="http://schemas.microsoft.com/office/drawing/2014/main" val="3308208027"/>
                  </a:ext>
                </a:extLst>
              </a:tr>
              <a:tr h="336051">
                <a:tc>
                  <a:txBody>
                    <a:bodyPr/>
                    <a:lstStyle/>
                    <a:p>
                      <a:pPr algn="ctr"/>
                      <a:r>
                        <a:rPr lang="es-ES"/>
                        <a:t>Las Mercedes</a:t>
                      </a:r>
                      <a:endParaRPr lang="es-CO"/>
                    </a:p>
                  </a:txBody>
                  <a:tcPr anchor="ctr"/>
                </a:tc>
                <a:extLst>
                  <a:ext uri="{0D108BD9-81ED-4DB2-BD59-A6C34878D82A}">
                    <a16:rowId xmlns:a16="http://schemas.microsoft.com/office/drawing/2014/main" val="2998966076"/>
                  </a:ext>
                </a:extLst>
              </a:tr>
              <a:tr h="336051">
                <a:tc>
                  <a:txBody>
                    <a:bodyPr/>
                    <a:lstStyle/>
                    <a:p>
                      <a:pPr algn="ctr"/>
                      <a:r>
                        <a:rPr lang="es-ES"/>
                        <a:t>San José</a:t>
                      </a:r>
                      <a:endParaRPr lang="es-CO"/>
                    </a:p>
                  </a:txBody>
                  <a:tcPr anchor="ctr"/>
                </a:tc>
                <a:extLst>
                  <a:ext uri="{0D108BD9-81ED-4DB2-BD59-A6C34878D82A}">
                    <a16:rowId xmlns:a16="http://schemas.microsoft.com/office/drawing/2014/main" val="3043521694"/>
                  </a:ext>
                </a:extLst>
              </a:tr>
              <a:tr h="336051">
                <a:tc>
                  <a:txBody>
                    <a:bodyPr/>
                    <a:lstStyle/>
                    <a:p>
                      <a:pPr algn="ctr"/>
                      <a:r>
                        <a:rPr lang="es-ES"/>
                        <a:t>Los Cedros</a:t>
                      </a:r>
                      <a:endParaRPr lang="es-CO"/>
                    </a:p>
                  </a:txBody>
                  <a:tcPr anchor="ctr"/>
                </a:tc>
                <a:extLst>
                  <a:ext uri="{0D108BD9-81ED-4DB2-BD59-A6C34878D82A}">
                    <a16:rowId xmlns:a16="http://schemas.microsoft.com/office/drawing/2014/main" val="2377551337"/>
                  </a:ext>
                </a:extLst>
              </a:tr>
            </a:tbl>
          </a:graphicData>
        </a:graphic>
      </p:graphicFrame>
      <p:graphicFrame>
        <p:nvGraphicFramePr>
          <p:cNvPr id="5" name="Tabla 4"/>
          <p:cNvGraphicFramePr>
            <a:graphicFrameLocks noGrp="1"/>
          </p:cNvGraphicFramePr>
          <p:nvPr>
            <p:extLst>
              <p:ext uri="{D42A27DB-BD31-4B8C-83A1-F6EECF244321}">
                <p14:modId xmlns:p14="http://schemas.microsoft.com/office/powerpoint/2010/main" val="1684640709"/>
              </p:ext>
            </p:extLst>
          </p:nvPr>
        </p:nvGraphicFramePr>
        <p:xfrm>
          <a:off x="7076500" y="2096775"/>
          <a:ext cx="2352713" cy="1582039"/>
        </p:xfrm>
        <a:graphic>
          <a:graphicData uri="http://schemas.openxmlformats.org/drawingml/2006/table">
            <a:tbl>
              <a:tblPr firstRow="1" bandRow="1">
                <a:tableStyleId>{5940675A-B579-460E-94D1-54222C63F5DA}</a:tableStyleId>
              </a:tblPr>
              <a:tblGrid>
                <a:gridCol w="2352713">
                  <a:extLst>
                    <a:ext uri="{9D8B030D-6E8A-4147-A177-3AD203B41FA5}">
                      <a16:colId xmlns:a16="http://schemas.microsoft.com/office/drawing/2014/main" val="2454879784"/>
                    </a:ext>
                  </a:extLst>
                </a:gridCol>
              </a:tblGrid>
              <a:tr h="827085">
                <a:tc>
                  <a:txBody>
                    <a:bodyPr/>
                    <a:lstStyle/>
                    <a:p>
                      <a:r>
                        <a:rPr lang="es-ES"/>
                        <a:t>PREDIOS</a:t>
                      </a:r>
                      <a:r>
                        <a:rPr lang="es-ES" baseline="0"/>
                        <a:t> INTERVENIDOS POR OBRAS CIVILES</a:t>
                      </a:r>
                      <a:endParaRPr lang="es-CO"/>
                    </a:p>
                  </a:txBody>
                  <a:tcPr>
                    <a:solidFill>
                      <a:srgbClr val="61BB56"/>
                    </a:solidFill>
                  </a:tcPr>
                </a:tc>
                <a:extLst>
                  <a:ext uri="{0D108BD9-81ED-4DB2-BD59-A6C34878D82A}">
                    <a16:rowId xmlns:a16="http://schemas.microsoft.com/office/drawing/2014/main" val="810754941"/>
                  </a:ext>
                </a:extLst>
              </a:tr>
              <a:tr h="667639">
                <a:tc>
                  <a:txBody>
                    <a:bodyPr/>
                    <a:lstStyle/>
                    <a:p>
                      <a:pPr algn="ctr"/>
                      <a:r>
                        <a:rPr lang="es-ES"/>
                        <a:t>22</a:t>
                      </a:r>
                      <a:endParaRPr lang="es-CO"/>
                    </a:p>
                  </a:txBody>
                  <a:tcPr anchor="ctr"/>
                </a:tc>
                <a:extLst>
                  <a:ext uri="{0D108BD9-81ED-4DB2-BD59-A6C34878D82A}">
                    <a16:rowId xmlns:a16="http://schemas.microsoft.com/office/drawing/2014/main" val="2707556397"/>
                  </a:ext>
                </a:extLst>
              </a:tr>
            </a:tbl>
          </a:graphicData>
        </a:graphic>
      </p:graphicFrame>
      <p:graphicFrame>
        <p:nvGraphicFramePr>
          <p:cNvPr id="6" name="Tabla 5"/>
          <p:cNvGraphicFramePr>
            <a:graphicFrameLocks noGrp="1"/>
          </p:cNvGraphicFramePr>
          <p:nvPr>
            <p:extLst>
              <p:ext uri="{D42A27DB-BD31-4B8C-83A1-F6EECF244321}">
                <p14:modId xmlns:p14="http://schemas.microsoft.com/office/powerpoint/2010/main" val="2080921912"/>
              </p:ext>
            </p:extLst>
          </p:nvPr>
        </p:nvGraphicFramePr>
        <p:xfrm>
          <a:off x="7076500" y="4054472"/>
          <a:ext cx="2431055" cy="1498979"/>
        </p:xfrm>
        <a:graphic>
          <a:graphicData uri="http://schemas.openxmlformats.org/drawingml/2006/table">
            <a:tbl>
              <a:tblPr firstRow="1" bandRow="1">
                <a:tableStyleId>{5940675A-B579-460E-94D1-54222C63F5DA}</a:tableStyleId>
              </a:tblPr>
              <a:tblGrid>
                <a:gridCol w="2431055">
                  <a:extLst>
                    <a:ext uri="{9D8B030D-6E8A-4147-A177-3AD203B41FA5}">
                      <a16:colId xmlns:a16="http://schemas.microsoft.com/office/drawing/2014/main" val="2454879784"/>
                    </a:ext>
                  </a:extLst>
                </a:gridCol>
              </a:tblGrid>
              <a:tr h="977047">
                <a:tc>
                  <a:txBody>
                    <a:bodyPr/>
                    <a:lstStyle/>
                    <a:p>
                      <a:r>
                        <a:rPr lang="es-ES"/>
                        <a:t>PREDIOS AFECTADOS POR TRAMOS DE CAUDAL</a:t>
                      </a:r>
                      <a:r>
                        <a:rPr lang="es-ES" baseline="0"/>
                        <a:t> REDUCIDO</a:t>
                      </a:r>
                      <a:endParaRPr lang="es-CO"/>
                    </a:p>
                  </a:txBody>
                  <a:tcPr>
                    <a:solidFill>
                      <a:srgbClr val="61BB56"/>
                    </a:solidFill>
                  </a:tcPr>
                </a:tc>
                <a:extLst>
                  <a:ext uri="{0D108BD9-81ED-4DB2-BD59-A6C34878D82A}">
                    <a16:rowId xmlns:a16="http://schemas.microsoft.com/office/drawing/2014/main" val="810754941"/>
                  </a:ext>
                </a:extLst>
              </a:tr>
              <a:tr h="521932">
                <a:tc>
                  <a:txBody>
                    <a:bodyPr/>
                    <a:lstStyle/>
                    <a:p>
                      <a:pPr algn="ctr"/>
                      <a:r>
                        <a:rPr lang="es-ES"/>
                        <a:t>14</a:t>
                      </a:r>
                      <a:endParaRPr lang="es-CO"/>
                    </a:p>
                  </a:txBody>
                  <a:tcPr anchor="ctr"/>
                </a:tc>
                <a:extLst>
                  <a:ext uri="{0D108BD9-81ED-4DB2-BD59-A6C34878D82A}">
                    <a16:rowId xmlns:a16="http://schemas.microsoft.com/office/drawing/2014/main" val="2707556397"/>
                  </a:ext>
                </a:extLst>
              </a:tr>
            </a:tbl>
          </a:graphicData>
        </a:graphic>
      </p:graphicFrame>
      <p:sp>
        <p:nvSpPr>
          <p:cNvPr id="7" name="Título 1"/>
          <p:cNvSpPr txBox="1">
            <a:spLocks/>
          </p:cNvSpPr>
          <p:nvPr/>
        </p:nvSpPr>
        <p:spPr>
          <a:xfrm>
            <a:off x="1553379" y="820629"/>
            <a:ext cx="993721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latin typeface="Arial" panose="020B0604020202020204" pitchFamily="34" charset="0"/>
                <a:cs typeface="Arial" panose="020B0604020202020204" pitchFamily="34" charset="0"/>
              </a:rPr>
              <a:t>LOCALIZACIÓN DEL PROYECTO</a:t>
            </a:r>
          </a:p>
        </p:txBody>
      </p:sp>
    </p:spTree>
    <p:extLst>
      <p:ext uri="{BB962C8B-B14F-4D97-AF65-F5344CB8AC3E}">
        <p14:creationId xmlns:p14="http://schemas.microsoft.com/office/powerpoint/2010/main" val="29866566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24316443"/>
              </p:ext>
            </p:extLst>
          </p:nvPr>
        </p:nvGraphicFramePr>
        <p:xfrm>
          <a:off x="3977089" y="2511845"/>
          <a:ext cx="5578743" cy="1572627"/>
        </p:xfrm>
        <a:graphic>
          <a:graphicData uri="http://schemas.openxmlformats.org/drawingml/2006/table">
            <a:tbl>
              <a:tblPr firstRow="1" firstCol="1" bandRow="1">
                <a:tableStyleId>{5940675A-B579-460E-94D1-54222C63F5DA}</a:tableStyleId>
              </a:tblPr>
              <a:tblGrid>
                <a:gridCol w="5578743">
                  <a:extLst>
                    <a:ext uri="{9D8B030D-6E8A-4147-A177-3AD203B41FA5}">
                      <a16:colId xmlns:a16="http://schemas.microsoft.com/office/drawing/2014/main" val="695329984"/>
                    </a:ext>
                  </a:extLst>
                </a:gridCol>
              </a:tblGrid>
              <a:tr h="430805">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170793927"/>
                  </a:ext>
                </a:extLst>
              </a:tr>
              <a:tr h="1141822">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las coberturas vegetales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las comunidades de flora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Incremento de los fenómenos de ahuyentamiento de fauna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031154894"/>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611090936"/>
              </p:ext>
            </p:extLst>
          </p:nvPr>
        </p:nvGraphicFramePr>
        <p:xfrm>
          <a:off x="3977089" y="2141005"/>
          <a:ext cx="5578743" cy="370840"/>
        </p:xfrm>
        <a:graphic>
          <a:graphicData uri="http://schemas.openxmlformats.org/drawingml/2006/table">
            <a:tbl>
              <a:tblPr firstRow="1" bandRow="1">
                <a:tableStyleId>{5940675A-B579-460E-94D1-54222C63F5DA}</a:tableStyleId>
              </a:tblPr>
              <a:tblGrid>
                <a:gridCol w="4153359">
                  <a:extLst>
                    <a:ext uri="{9D8B030D-6E8A-4147-A177-3AD203B41FA5}">
                      <a16:colId xmlns:a16="http://schemas.microsoft.com/office/drawing/2014/main" val="636908727"/>
                    </a:ext>
                  </a:extLst>
                </a:gridCol>
                <a:gridCol w="1425384">
                  <a:extLst>
                    <a:ext uri="{9D8B030D-6E8A-4147-A177-3AD203B41FA5}">
                      <a16:colId xmlns:a16="http://schemas.microsoft.com/office/drawing/2014/main" val="54188510"/>
                    </a:ext>
                  </a:extLst>
                </a:gridCol>
              </a:tblGrid>
              <a:tr h="370840">
                <a:tc>
                  <a:txBody>
                    <a:bodyPr/>
                    <a:lstStyle/>
                    <a:p>
                      <a:pPr algn="ctr"/>
                      <a:r>
                        <a:rPr lang="es-CO" sz="1400">
                          <a:latin typeface="Arial" panose="020B0604020202020204" pitchFamily="34" charset="0"/>
                          <a:cs typeface="Arial" panose="020B0604020202020204" pitchFamily="34" charset="0"/>
                        </a:rPr>
                        <a:t>Programa de Manejo de la Cobertura vegetal</a:t>
                      </a:r>
                    </a:p>
                  </a:txBody>
                  <a:tcPr/>
                </a:tc>
                <a:tc>
                  <a:txBody>
                    <a:bodyPr/>
                    <a:lstStyle/>
                    <a:p>
                      <a:r>
                        <a:rPr lang="es-CO" sz="1400">
                          <a:latin typeface="Arial" panose="020B0604020202020204" pitchFamily="34" charset="0"/>
                          <a:cs typeface="Arial" panose="020B0604020202020204" pitchFamily="34" charset="0"/>
                        </a:rPr>
                        <a:t>PMA-MB 01</a:t>
                      </a:r>
                    </a:p>
                  </a:txBody>
                  <a:tcPr/>
                </a:tc>
                <a:extLst>
                  <a:ext uri="{0D108BD9-81ED-4DB2-BD59-A6C34878D82A}">
                    <a16:rowId xmlns:a16="http://schemas.microsoft.com/office/drawing/2014/main" val="2758146940"/>
                  </a:ext>
                </a:extLst>
              </a:tr>
            </a:tbl>
          </a:graphicData>
        </a:graphic>
      </p:graphicFrame>
    </p:spTree>
    <p:extLst>
      <p:ext uri="{BB962C8B-B14F-4D97-AF65-F5344CB8AC3E}">
        <p14:creationId xmlns:p14="http://schemas.microsoft.com/office/powerpoint/2010/main" val="28371764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406573" y="587464"/>
          <a:ext cx="8128000" cy="502856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manejo florístico de especies sensibles </a:t>
                      </a:r>
                    </a:p>
                  </a:txBody>
                  <a:tcPr/>
                </a:tc>
                <a:tc>
                  <a:txBody>
                    <a:bodyPr/>
                    <a:lstStyle/>
                    <a:p>
                      <a:r>
                        <a:rPr lang="es-CO" sz="1400">
                          <a:latin typeface="Arial" panose="020B0604020202020204" pitchFamily="34" charset="0"/>
                          <a:cs typeface="Arial" panose="020B0604020202020204" pitchFamily="34" charset="0"/>
                        </a:rPr>
                        <a:t>PMA-MB 02</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Mitigar y compensar la afectación del proyecto sobre las poblaciones de especies de flora endémicas, amenazadas o en veda nacional y regional.</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la compensación de los individuos de especies arbóreas sensibles en las áreas establecidas para los procesos de restauración en el Programa de manejo para la conservación, restauración y compensación de la cobertura vegetal, ficha PMA-MB 03</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Rescatar y reubicar los individuos de regeneración de las especies arbóreas sensibles afectadas durante la etapa de construcción del proyecto, de acuerdo con los lineamientos técnicos para asignación de medidas de manejo por la afectación de veda de flora silvestre expedidos por el MADS.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Rescatar, reubicar, mantener y monitorear el 90% de las poblaciones de orquídeas y </a:t>
                      </a:r>
                      <a:r>
                        <a:rPr lang="es-ES" sz="1400" err="1">
                          <a:latin typeface="Arial" panose="020B0604020202020204" pitchFamily="34" charset="0"/>
                          <a:cs typeface="Arial" panose="020B0604020202020204" pitchFamily="34" charset="0"/>
                        </a:rPr>
                        <a:t>Bromelias</a:t>
                      </a:r>
                      <a:r>
                        <a:rPr lang="es-ES" sz="1400">
                          <a:latin typeface="Arial" panose="020B0604020202020204" pitchFamily="34" charset="0"/>
                          <a:cs typeface="Arial" panose="020B0604020202020204" pitchFamily="34" charset="0"/>
                        </a:rPr>
                        <a:t> en sus diferentes hábitos de crecimiento que se verán afectadas por el proyecto en las áreas de intervención.</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Formular medidas para la implementación de un área de rehabilitación de 2,5 ha para generar hábitats potenciales de comunidades de briofitos y líquenes</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a:t>
                      </a:r>
                      <a:r>
                        <a:rPr lang="es-ES" sz="1400" b="1" baseline="0">
                          <a:latin typeface="Arial" panose="020B0604020202020204" pitchFamily="34" charset="0"/>
                          <a:cs typeface="Arial" panose="020B0604020202020204" pitchFamily="34" charset="0"/>
                        </a:rPr>
                        <a:t> 329.798.713</a:t>
                      </a:r>
                      <a:r>
                        <a:rPr lang="es-ES" sz="1400" b="1">
                          <a:latin typeface="Arial" panose="020B0604020202020204" pitchFamily="34" charset="0"/>
                          <a:cs typeface="Arial" panose="020B0604020202020204" pitchFamily="34" charset="0"/>
                        </a:rPr>
                        <a:t>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52029165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003162268"/>
              </p:ext>
            </p:extLst>
          </p:nvPr>
        </p:nvGraphicFramePr>
        <p:xfrm>
          <a:off x="3877938" y="2302526"/>
          <a:ext cx="5821114" cy="2353212"/>
        </p:xfrm>
        <a:graphic>
          <a:graphicData uri="http://schemas.openxmlformats.org/drawingml/2006/table">
            <a:tbl>
              <a:tblPr firstRow="1" firstCol="1" bandRow="1">
                <a:tableStyleId>{5940675A-B579-460E-94D1-54222C63F5DA}</a:tableStyleId>
              </a:tblPr>
              <a:tblGrid>
                <a:gridCol w="5821114">
                  <a:extLst>
                    <a:ext uri="{9D8B030D-6E8A-4147-A177-3AD203B41FA5}">
                      <a16:colId xmlns:a16="http://schemas.microsoft.com/office/drawing/2014/main" val="3953335099"/>
                    </a:ext>
                  </a:extLst>
                </a:gridCol>
              </a:tblGrid>
              <a:tr h="313824">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1522446214"/>
                  </a:ext>
                </a:extLst>
              </a:tr>
              <a:tr h="2039388">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las coberturas vegetales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las comunidades de flora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en la conectividad ecológica (-)</a:t>
                      </a:r>
                    </a:p>
                    <a:p>
                      <a:pPr marL="342900" lvl="0" indent="-342900" algn="l">
                        <a:lnSpc>
                          <a:spcPct val="107000"/>
                        </a:lnSpc>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 estructura de las especies de fauna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Modificación del hábitat de fauna terrestre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041313733"/>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4017851565"/>
              </p:ext>
            </p:extLst>
          </p:nvPr>
        </p:nvGraphicFramePr>
        <p:xfrm>
          <a:off x="3877938" y="1931686"/>
          <a:ext cx="5821114" cy="370840"/>
        </p:xfrm>
        <a:graphic>
          <a:graphicData uri="http://schemas.openxmlformats.org/drawingml/2006/table">
            <a:tbl>
              <a:tblPr firstRow="1" bandRow="1">
                <a:tableStyleId>{5940675A-B579-460E-94D1-54222C63F5DA}</a:tableStyleId>
              </a:tblPr>
              <a:tblGrid>
                <a:gridCol w="4494882">
                  <a:extLst>
                    <a:ext uri="{9D8B030D-6E8A-4147-A177-3AD203B41FA5}">
                      <a16:colId xmlns:a16="http://schemas.microsoft.com/office/drawing/2014/main" val="4091489555"/>
                    </a:ext>
                  </a:extLst>
                </a:gridCol>
                <a:gridCol w="1326232">
                  <a:extLst>
                    <a:ext uri="{9D8B030D-6E8A-4147-A177-3AD203B41FA5}">
                      <a16:colId xmlns:a16="http://schemas.microsoft.com/office/drawing/2014/main" val="3549269330"/>
                    </a:ext>
                  </a:extLst>
                </a:gridCol>
              </a:tblGrid>
              <a:tr h="370840">
                <a:tc>
                  <a:txBody>
                    <a:bodyPr/>
                    <a:lstStyle/>
                    <a:p>
                      <a:pPr algn="ctr"/>
                      <a:r>
                        <a:rPr lang="es-CO" sz="1400">
                          <a:latin typeface="Arial" panose="020B0604020202020204" pitchFamily="34" charset="0"/>
                          <a:cs typeface="Arial" panose="020B0604020202020204" pitchFamily="34" charset="0"/>
                        </a:rPr>
                        <a:t>Programa de manejo florístico de especies sensibles </a:t>
                      </a:r>
                    </a:p>
                  </a:txBody>
                  <a:tcPr/>
                </a:tc>
                <a:tc>
                  <a:txBody>
                    <a:bodyPr/>
                    <a:lstStyle/>
                    <a:p>
                      <a:r>
                        <a:rPr lang="es-CO" sz="1400">
                          <a:latin typeface="Arial" panose="020B0604020202020204" pitchFamily="34" charset="0"/>
                          <a:cs typeface="Arial" panose="020B0604020202020204" pitchFamily="34" charset="0"/>
                        </a:rPr>
                        <a:t>PMA-MB 02</a:t>
                      </a:r>
                    </a:p>
                  </a:txBody>
                  <a:tcPr/>
                </a:tc>
                <a:extLst>
                  <a:ext uri="{0D108BD9-81ED-4DB2-BD59-A6C34878D82A}">
                    <a16:rowId xmlns:a16="http://schemas.microsoft.com/office/drawing/2014/main" val="1019029212"/>
                  </a:ext>
                </a:extLst>
              </a:tr>
            </a:tbl>
          </a:graphicData>
        </a:graphic>
      </p:graphicFrame>
    </p:spTree>
    <p:extLst>
      <p:ext uri="{BB962C8B-B14F-4D97-AF65-F5344CB8AC3E}">
        <p14:creationId xmlns:p14="http://schemas.microsoft.com/office/powerpoint/2010/main" val="12054104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604876" y="1083222"/>
          <a:ext cx="8128000" cy="4109088"/>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para la conservación, restauración y compensación de la cobertura vegetal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PMA-MB 03</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Mitigar y compensar los impactos ambientales generados a los ecosistemas naturales y la diversidad florística y faunística en términos de la alteración y fragmentación de los hábitats.</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la restauración de 9,1 ha (4.446 árboles) como medida de compensación por los efectos causados en la remoción de la cobertura vegetal y el aprovechamiento forestal del proyecto Cocorná III, de tal forma que permita aumentar y recuperar la conectividad ecológica y la diversidad, además de contribuir a la regulación hídrica de la cuenca y la funcionalidad de las rondas hídricas del río Cocorná, aledañas al proyecto.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Promover un proyecto de restauración ecológica participativo y sostenible, involucrando a la comunidad en dicho proceso de restauración.</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a:t>
                      </a:r>
                      <a:r>
                        <a:rPr lang="es-ES" sz="1400" b="1" baseline="0">
                          <a:latin typeface="Arial" panose="020B0604020202020204" pitchFamily="34" charset="0"/>
                          <a:cs typeface="Arial" panose="020B0604020202020204" pitchFamily="34" charset="0"/>
                        </a:rPr>
                        <a:t> 413.771.125 </a:t>
                      </a:r>
                      <a:r>
                        <a:rPr lang="es-ES" sz="1400" b="1">
                          <a:latin typeface="Arial" panose="020B0604020202020204" pitchFamily="34" charset="0"/>
                          <a:cs typeface="Arial" panose="020B0604020202020204" pitchFamily="34" charset="0"/>
                        </a:rPr>
                        <a:t>(costo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1786059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299955566"/>
              </p:ext>
            </p:extLst>
          </p:nvPr>
        </p:nvGraphicFramePr>
        <p:xfrm>
          <a:off x="3844887" y="2324559"/>
          <a:ext cx="5975350" cy="2397279"/>
        </p:xfrm>
        <a:graphic>
          <a:graphicData uri="http://schemas.openxmlformats.org/drawingml/2006/table">
            <a:tbl>
              <a:tblPr firstRow="1" firstCol="1" bandRow="1">
                <a:tableStyleId>{5940675A-B579-460E-94D1-54222C63F5DA}</a:tableStyleId>
              </a:tblPr>
              <a:tblGrid>
                <a:gridCol w="5975350">
                  <a:extLst>
                    <a:ext uri="{9D8B030D-6E8A-4147-A177-3AD203B41FA5}">
                      <a16:colId xmlns:a16="http://schemas.microsoft.com/office/drawing/2014/main" val="366033664"/>
                    </a:ext>
                  </a:extLst>
                </a:gridCol>
              </a:tblGrid>
              <a:tr h="319701">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494342066"/>
                  </a:ext>
                </a:extLst>
              </a:tr>
              <a:tr h="2077578">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las coberturas vegetales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las comunidades de flora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en la conectividad ecológica (-)</a:t>
                      </a:r>
                    </a:p>
                    <a:p>
                      <a:pPr marL="342900" lvl="0" indent="-342900" algn="l">
                        <a:lnSpc>
                          <a:spcPct val="107000"/>
                        </a:lnSpc>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 en la estructura de las especies de fauna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Modificación del hábitat de la fauna terrestre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186429430"/>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4008484700"/>
              </p:ext>
            </p:extLst>
          </p:nvPr>
        </p:nvGraphicFramePr>
        <p:xfrm>
          <a:off x="3844887" y="1806399"/>
          <a:ext cx="5975350" cy="518160"/>
        </p:xfrm>
        <a:graphic>
          <a:graphicData uri="http://schemas.openxmlformats.org/drawingml/2006/table">
            <a:tbl>
              <a:tblPr firstRow="1" bandRow="1">
                <a:tableStyleId>{5940675A-B579-460E-94D1-54222C63F5DA}</a:tableStyleId>
              </a:tblPr>
              <a:tblGrid>
                <a:gridCol w="5090746">
                  <a:extLst>
                    <a:ext uri="{9D8B030D-6E8A-4147-A177-3AD203B41FA5}">
                      <a16:colId xmlns:a16="http://schemas.microsoft.com/office/drawing/2014/main" val="177902389"/>
                    </a:ext>
                  </a:extLst>
                </a:gridCol>
                <a:gridCol w="884604">
                  <a:extLst>
                    <a:ext uri="{9D8B030D-6E8A-4147-A177-3AD203B41FA5}">
                      <a16:colId xmlns:a16="http://schemas.microsoft.com/office/drawing/2014/main" val="326212014"/>
                    </a:ext>
                  </a:extLst>
                </a:gridCol>
              </a:tblGrid>
              <a:tr h="370840">
                <a:tc>
                  <a:txBody>
                    <a:bodyPr/>
                    <a:lstStyle/>
                    <a:p>
                      <a:pPr algn="ctr"/>
                      <a:r>
                        <a:rPr lang="es-ES" sz="1400">
                          <a:latin typeface="Arial" panose="020B0604020202020204" pitchFamily="34" charset="0"/>
                          <a:cs typeface="Arial" panose="020B0604020202020204" pitchFamily="34" charset="0"/>
                        </a:rPr>
                        <a:t>Programa de manejo para la conservación, restauración y compensación de la cobertura vegetal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PMA-MB 03</a:t>
                      </a:r>
                    </a:p>
                  </a:txBody>
                  <a:tcPr/>
                </a:tc>
                <a:extLst>
                  <a:ext uri="{0D108BD9-81ED-4DB2-BD59-A6C34878D82A}">
                    <a16:rowId xmlns:a16="http://schemas.microsoft.com/office/drawing/2014/main" val="3054883895"/>
                  </a:ext>
                </a:extLst>
              </a:tr>
            </a:tbl>
          </a:graphicData>
        </a:graphic>
      </p:graphicFrame>
    </p:spTree>
    <p:extLst>
      <p:ext uri="{BB962C8B-B14F-4D97-AF65-F5344CB8AC3E}">
        <p14:creationId xmlns:p14="http://schemas.microsoft.com/office/powerpoint/2010/main" val="22224762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362506" y="499329"/>
          <a:ext cx="8128000" cy="530860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a:t>
                      </a:r>
                      <a:r>
                        <a:rPr lang="es-ES" sz="1400" err="1">
                          <a:latin typeface="Arial" panose="020B0604020202020204" pitchFamily="34" charset="0"/>
                          <a:cs typeface="Arial" panose="020B0604020202020204" pitchFamily="34" charset="0"/>
                        </a:rPr>
                        <a:t>Ahuyentamiento</a:t>
                      </a:r>
                      <a:r>
                        <a:rPr lang="es-ES" sz="1400">
                          <a:latin typeface="Arial" panose="020B0604020202020204" pitchFamily="34" charset="0"/>
                          <a:cs typeface="Arial" panose="020B0604020202020204" pitchFamily="34" charset="0"/>
                        </a:rPr>
                        <a:t>, Rescate y Reubicación de Fauna Silvestre</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PMA-MB 04</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Prevenir y mitigar la afectación a la fauna vertebrada terrestre presente en el área de influencia del proyecto por medio de implementación de actividades de </a:t>
                      </a:r>
                      <a:r>
                        <a:rPr lang="es-ES" sz="1400" err="1">
                          <a:latin typeface="Arial" panose="020B0604020202020204" pitchFamily="34" charset="0"/>
                          <a:cs typeface="Arial" panose="020B0604020202020204" pitchFamily="34" charset="0"/>
                        </a:rPr>
                        <a:t>ahuyentamiento</a:t>
                      </a:r>
                      <a:r>
                        <a:rPr lang="es-ES" sz="1400">
                          <a:latin typeface="Arial" panose="020B0604020202020204" pitchFamily="34" charset="0"/>
                          <a:cs typeface="Arial" panose="020B0604020202020204" pitchFamily="34" charset="0"/>
                        </a:rPr>
                        <a:t>, rescate y reubicación de individuos de fauna terrestre durante las actividades de aprovechamiento forestal que impliquen remoción de cobertura vegetal.</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Determinar las áreas óptimas de reubicación a través de la elaboración de un estudio ecológico.</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Ahuyentar la fauna silvestre de la zona de intervención mediante la implementación de técnicas de </a:t>
                      </a:r>
                      <a:r>
                        <a:rPr lang="es-ES" sz="1400" err="1">
                          <a:latin typeface="Arial" panose="020B0604020202020204" pitchFamily="34" charset="0"/>
                          <a:cs typeface="Arial" panose="020B0604020202020204" pitchFamily="34" charset="0"/>
                        </a:rPr>
                        <a:t>ahuyentamiento</a:t>
                      </a:r>
                      <a:r>
                        <a:rPr lang="es-ES" sz="140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Implementar técnicas de rescate de fauna silvestre que permitan capturar especies de baja movilidad.</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Reubicar en el área de recepción a los individuos de fauna silvestre rescatados durante las labores de desmonte y descapote.</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Realizar talleres de divulgación sobre el manejo de fauna silvestre con el personal encargado de las labores de desmonte y descapote.</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Instalar en las vías información pertinente respecto a la presencia de fauna silvestre</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Instalar pasos de fauna elevados en las zonas de nuevas vías que puedan ser usados por especies arborícolas.</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a:t>
                      </a:r>
                      <a:r>
                        <a:rPr lang="es-ES" sz="1400" b="1" baseline="0">
                          <a:latin typeface="Arial" panose="020B0604020202020204" pitchFamily="34" charset="0"/>
                          <a:cs typeface="Arial" panose="020B0604020202020204" pitchFamily="34" charset="0"/>
                        </a:rPr>
                        <a:t> 216.037.215 </a:t>
                      </a:r>
                      <a:r>
                        <a:rPr lang="es-ES" sz="1400" b="1">
                          <a:latin typeface="Arial" panose="020B0604020202020204" pitchFamily="34" charset="0"/>
                          <a:cs typeface="Arial" panose="020B0604020202020204" pitchFamily="34" charset="0"/>
                        </a:rPr>
                        <a:t>(costo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38426990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581899058"/>
              </p:ext>
            </p:extLst>
          </p:nvPr>
        </p:nvGraphicFramePr>
        <p:xfrm>
          <a:off x="3429378" y="2113704"/>
          <a:ext cx="6695119" cy="2770867"/>
        </p:xfrm>
        <a:graphic>
          <a:graphicData uri="http://schemas.openxmlformats.org/drawingml/2006/table">
            <a:tbl>
              <a:tblPr firstRow="1" firstCol="1" bandRow="1">
                <a:tableStyleId>{5940675A-B579-460E-94D1-54222C63F5DA}</a:tableStyleId>
              </a:tblPr>
              <a:tblGrid>
                <a:gridCol w="6695119">
                  <a:extLst>
                    <a:ext uri="{9D8B030D-6E8A-4147-A177-3AD203B41FA5}">
                      <a16:colId xmlns:a16="http://schemas.microsoft.com/office/drawing/2014/main" val="682522756"/>
                    </a:ext>
                  </a:extLst>
                </a:gridCol>
              </a:tblGrid>
              <a:tr h="283154">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646201468"/>
                  </a:ext>
                </a:extLst>
              </a:tr>
              <a:tr h="2487713">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Incremento en los fenómenos de ahuyentamiento de la fauna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Cambios en la estructura de las especies de fauna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Modificación en el hábitat de la fauna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a ecosistemas terrestres</a:t>
                      </a:r>
                      <a:r>
                        <a:rPr lang="es-ES" sz="1400">
                          <a:effectLst/>
                          <a:latin typeface="Arial" panose="020B0604020202020204" pitchFamily="34" charset="0"/>
                          <a:cs typeface="Arial" panose="020B0604020202020204" pitchFamily="34" charset="0"/>
                        </a:rPr>
                        <a:t>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a las coberturas vegetales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a las comunidades de flora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506249019"/>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709755469"/>
              </p:ext>
            </p:extLst>
          </p:nvPr>
        </p:nvGraphicFramePr>
        <p:xfrm>
          <a:off x="3418363" y="1595544"/>
          <a:ext cx="6695119" cy="518160"/>
        </p:xfrm>
        <a:graphic>
          <a:graphicData uri="http://schemas.openxmlformats.org/drawingml/2006/table">
            <a:tbl>
              <a:tblPr firstRow="1" bandRow="1">
                <a:tableStyleId>{5940675A-B579-460E-94D1-54222C63F5DA}</a:tableStyleId>
              </a:tblPr>
              <a:tblGrid>
                <a:gridCol w="5439198">
                  <a:extLst>
                    <a:ext uri="{9D8B030D-6E8A-4147-A177-3AD203B41FA5}">
                      <a16:colId xmlns:a16="http://schemas.microsoft.com/office/drawing/2014/main" val="554294234"/>
                    </a:ext>
                  </a:extLst>
                </a:gridCol>
                <a:gridCol w="1255921">
                  <a:extLst>
                    <a:ext uri="{9D8B030D-6E8A-4147-A177-3AD203B41FA5}">
                      <a16:colId xmlns:a16="http://schemas.microsoft.com/office/drawing/2014/main" val="3246508170"/>
                    </a:ext>
                  </a:extLst>
                </a:gridCol>
              </a:tblGrid>
              <a:tr h="370840">
                <a:tc>
                  <a:txBody>
                    <a:bodyPr/>
                    <a:lstStyle/>
                    <a:p>
                      <a:pPr algn="ctr"/>
                      <a:r>
                        <a:rPr lang="es-ES" sz="1400">
                          <a:latin typeface="Arial" panose="020B0604020202020204" pitchFamily="34" charset="0"/>
                          <a:cs typeface="Arial" panose="020B0604020202020204" pitchFamily="34" charset="0"/>
                        </a:rPr>
                        <a:t>Programa de </a:t>
                      </a:r>
                      <a:r>
                        <a:rPr lang="es-ES" sz="1400" b="0">
                          <a:latin typeface="Arial" panose="020B0604020202020204" pitchFamily="34" charset="0"/>
                          <a:cs typeface="Arial" panose="020B0604020202020204" pitchFamily="34" charset="0"/>
                        </a:rPr>
                        <a:t>Ahuyentamiento</a:t>
                      </a:r>
                      <a:r>
                        <a:rPr lang="es-ES" sz="1400">
                          <a:latin typeface="Arial" panose="020B0604020202020204" pitchFamily="34" charset="0"/>
                          <a:cs typeface="Arial" panose="020B0604020202020204" pitchFamily="34" charset="0"/>
                        </a:rPr>
                        <a:t>, Rescate y Reubicación de Fauna Silvestre</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PMA-MB 04</a:t>
                      </a:r>
                    </a:p>
                  </a:txBody>
                  <a:tcPr/>
                </a:tc>
                <a:extLst>
                  <a:ext uri="{0D108BD9-81ED-4DB2-BD59-A6C34878D82A}">
                    <a16:rowId xmlns:a16="http://schemas.microsoft.com/office/drawing/2014/main" val="3170867224"/>
                  </a:ext>
                </a:extLst>
              </a:tr>
            </a:tbl>
          </a:graphicData>
        </a:graphic>
      </p:graphicFrame>
    </p:spTree>
    <p:extLst>
      <p:ext uri="{BB962C8B-B14F-4D97-AF65-F5344CB8AC3E}">
        <p14:creationId xmlns:p14="http://schemas.microsoft.com/office/powerpoint/2010/main" val="83379781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373522" y="620513"/>
          <a:ext cx="8128000" cy="509524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manejo a las especies vulnerables y amenazadas</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PMA-MB 05</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Prevenir y mitigar la afectación hacia la fauna vulnerable y amenazada por medio de medidas que implican la sensibilización de la comunidad sobre la importancia de conservarlas, enfocándose sobre el cuidando del hábitat y la restricción a su comercio, sumado también a la instalación de estructuras de paso elevadas como conectores de hábitats que se fragmenten durante el aprovechamiento forestal. </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Llevar a cabo talleres de educación ambiental con la comunidad asentada en el área de influencia biótica que estén enfocados en conocer las especies vulnerables y amenazadas presentes en el área, así como la importancia de conservarlas.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Ejecutar medidas como la instalación de pasos de fauna elevados.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Instalar vallas informativas sobre aspectos importantes de las especies vulnerables y amenazadas.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Elaborar y distribuir material didáctico que refuerce las jornadas educativas.</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12.860.015</a:t>
                      </a:r>
                      <a:r>
                        <a:rPr lang="es-ES" sz="1400" b="1" baseline="0">
                          <a:latin typeface="Arial" panose="020B0604020202020204" pitchFamily="34" charset="0"/>
                          <a:cs typeface="Arial" panose="020B0604020202020204" pitchFamily="34" charset="0"/>
                        </a:rPr>
                        <a:t> </a:t>
                      </a:r>
                      <a:r>
                        <a:rPr lang="es-ES" sz="1400" b="1">
                          <a:latin typeface="Arial" panose="020B0604020202020204" pitchFamily="34" charset="0"/>
                          <a:cs typeface="Arial" panose="020B0604020202020204" pitchFamily="34" charset="0"/>
                        </a:rPr>
                        <a:t>(costo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baseline="0">
                          <a:latin typeface="Arial" panose="020B0604020202020204" pitchFamily="34" charset="0"/>
                          <a:cs typeface="Arial" panose="020B0604020202020204" pitchFamily="34" charset="0"/>
                        </a:rPr>
                        <a:t>Nota: </a:t>
                      </a:r>
                      <a:r>
                        <a:rPr lang="es-ES" sz="1400" b="0" baseline="0">
                          <a:latin typeface="Arial" panose="020B0604020202020204" pitchFamily="34" charset="0"/>
                          <a:cs typeface="Arial" panose="020B0604020202020204" pitchFamily="34" charset="0"/>
                        </a:rPr>
                        <a:t>los costos asociados a la instalación de pasos de fauna </a:t>
                      </a:r>
                      <a:r>
                        <a:rPr lang="es-ES" sz="1400" b="0" baseline="0" err="1">
                          <a:latin typeface="Arial" panose="020B0604020202020204" pitchFamily="34" charset="0"/>
                          <a:cs typeface="Arial" panose="020B0604020202020204" pitchFamily="34" charset="0"/>
                        </a:rPr>
                        <a:t>fauna</a:t>
                      </a:r>
                      <a:r>
                        <a:rPr lang="es-ES" sz="1400" b="0" baseline="0">
                          <a:latin typeface="Arial" panose="020B0604020202020204" pitchFamily="34" charset="0"/>
                          <a:cs typeface="Arial" panose="020B0604020202020204" pitchFamily="34" charset="0"/>
                        </a:rPr>
                        <a:t> y vallas informativas sobre especies amenazadas y sensibles se detallan en los indicadores del PMA-MB-04 Programa de </a:t>
                      </a:r>
                      <a:r>
                        <a:rPr lang="es-ES" sz="1400" b="0" baseline="0" err="1">
                          <a:latin typeface="Arial" panose="020B0604020202020204" pitchFamily="34" charset="0"/>
                          <a:cs typeface="Arial" panose="020B0604020202020204" pitchFamily="34" charset="0"/>
                        </a:rPr>
                        <a:t>Ahuyentamiento</a:t>
                      </a:r>
                      <a:r>
                        <a:rPr lang="es-ES" sz="1400" b="0" baseline="0">
                          <a:latin typeface="Arial" panose="020B0604020202020204" pitchFamily="34" charset="0"/>
                          <a:cs typeface="Arial" panose="020B0604020202020204" pitchFamily="34" charset="0"/>
                        </a:rPr>
                        <a:t>, Rescate y Reubicación de Fauna Silvestre.</a:t>
                      </a: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27039899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727079756"/>
              </p:ext>
            </p:extLst>
          </p:nvPr>
        </p:nvGraphicFramePr>
        <p:xfrm>
          <a:off x="3649722" y="2625989"/>
          <a:ext cx="6067156" cy="1454351"/>
        </p:xfrm>
        <a:graphic>
          <a:graphicData uri="http://schemas.openxmlformats.org/drawingml/2006/table">
            <a:tbl>
              <a:tblPr firstRow="1" firstCol="1" bandRow="1">
                <a:tableStyleId>{5940675A-B579-460E-94D1-54222C63F5DA}</a:tableStyleId>
              </a:tblPr>
              <a:tblGrid>
                <a:gridCol w="6067156">
                  <a:extLst>
                    <a:ext uri="{9D8B030D-6E8A-4147-A177-3AD203B41FA5}">
                      <a16:colId xmlns:a16="http://schemas.microsoft.com/office/drawing/2014/main" val="1688615519"/>
                    </a:ext>
                  </a:extLst>
                </a:gridCol>
              </a:tblGrid>
              <a:tr h="333785">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955867412"/>
                  </a:ext>
                </a:extLst>
              </a:tr>
              <a:tr h="1120566">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Incremento en los fenómenos de ahuyentamiento de la fauna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Cambio en la estructura de las especies de fauna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681726591"/>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606746824"/>
              </p:ext>
            </p:extLst>
          </p:nvPr>
        </p:nvGraphicFramePr>
        <p:xfrm>
          <a:off x="3649722" y="2107829"/>
          <a:ext cx="6067156" cy="518160"/>
        </p:xfrm>
        <a:graphic>
          <a:graphicData uri="http://schemas.openxmlformats.org/drawingml/2006/table">
            <a:tbl>
              <a:tblPr firstRow="1" bandRow="1">
                <a:tableStyleId>{5940675A-B579-460E-94D1-54222C63F5DA}</a:tableStyleId>
              </a:tblPr>
              <a:tblGrid>
                <a:gridCol w="4822250">
                  <a:extLst>
                    <a:ext uri="{9D8B030D-6E8A-4147-A177-3AD203B41FA5}">
                      <a16:colId xmlns:a16="http://schemas.microsoft.com/office/drawing/2014/main" val="171840244"/>
                    </a:ext>
                  </a:extLst>
                </a:gridCol>
                <a:gridCol w="1244906">
                  <a:extLst>
                    <a:ext uri="{9D8B030D-6E8A-4147-A177-3AD203B41FA5}">
                      <a16:colId xmlns:a16="http://schemas.microsoft.com/office/drawing/2014/main" val="2764451331"/>
                    </a:ext>
                  </a:extLst>
                </a:gridCol>
              </a:tblGrid>
              <a:tr h="370840">
                <a:tc>
                  <a:txBody>
                    <a:bodyPr/>
                    <a:lstStyle/>
                    <a:p>
                      <a:pPr algn="ctr"/>
                      <a:r>
                        <a:rPr lang="es-ES" sz="1400">
                          <a:latin typeface="Arial" panose="020B0604020202020204" pitchFamily="34" charset="0"/>
                          <a:cs typeface="Arial" panose="020B0604020202020204" pitchFamily="34" charset="0"/>
                        </a:rPr>
                        <a:t>Programa de manejo a las especies vulnerables y amenazadas</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PMA-MB 05</a:t>
                      </a:r>
                    </a:p>
                  </a:txBody>
                  <a:tcPr/>
                </a:tc>
                <a:extLst>
                  <a:ext uri="{0D108BD9-81ED-4DB2-BD59-A6C34878D82A}">
                    <a16:rowId xmlns:a16="http://schemas.microsoft.com/office/drawing/2014/main" val="2475984663"/>
                  </a:ext>
                </a:extLst>
              </a:tr>
            </a:tbl>
          </a:graphicData>
        </a:graphic>
      </p:graphicFrame>
    </p:spTree>
    <p:extLst>
      <p:ext uri="{BB962C8B-B14F-4D97-AF65-F5344CB8AC3E}">
        <p14:creationId xmlns:p14="http://schemas.microsoft.com/office/powerpoint/2010/main" val="7281965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nvGraphicFramePr>
        <p:xfrm>
          <a:off x="2759112" y="1237458"/>
          <a:ext cx="8128000" cy="360172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CO" sz="1400">
                          <a:latin typeface="Arial" panose="020B0604020202020204" pitchFamily="34" charset="0"/>
                          <a:cs typeface="Arial" panose="020B0604020202020204" pitchFamily="34" charset="0"/>
                        </a:rPr>
                        <a:t>Programa de Rescate contingente de </a:t>
                      </a:r>
                      <a:r>
                        <a:rPr lang="es-CO" sz="1400" err="1">
                          <a:latin typeface="Arial" panose="020B0604020202020204" pitchFamily="34" charset="0"/>
                          <a:cs typeface="Arial" panose="020B0604020202020204" pitchFamily="34" charset="0"/>
                        </a:rPr>
                        <a:t>ictiofauna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PMA-MB 06</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Minimizar los efectos negativos que se generarán sobre la fauna </a:t>
                      </a:r>
                      <a:r>
                        <a:rPr lang="es-ES" sz="1400" err="1">
                          <a:latin typeface="Arial" panose="020B0604020202020204" pitchFamily="34" charset="0"/>
                          <a:cs typeface="Arial" panose="020B0604020202020204" pitchFamily="34" charset="0"/>
                        </a:rPr>
                        <a:t>íctica</a:t>
                      </a:r>
                      <a:r>
                        <a:rPr lang="es-ES" sz="1400">
                          <a:latin typeface="Arial" panose="020B0604020202020204" pitchFamily="34" charset="0"/>
                          <a:cs typeface="Arial" panose="020B0604020202020204" pitchFamily="34" charset="0"/>
                        </a:rPr>
                        <a:t> presente en el río Cocorná debido a los cambios abruptos en la ubicación del cauce principal del río durante las actividades de desviación de éste para la construcción del azud y debido a la reducción del caudal durante las primeras etapas de la puesta en marcha de la operación de la PCH </a:t>
                      </a:r>
                      <a:r>
                        <a:rPr lang="es-ES" sz="1400" err="1">
                          <a:latin typeface="Arial" panose="020B0604020202020204" pitchFamily="34" charset="0"/>
                          <a:cs typeface="Arial" panose="020B0604020202020204" pitchFamily="34" charset="0"/>
                        </a:rPr>
                        <a:t>Cocorna</a:t>
                      </a:r>
                      <a:r>
                        <a:rPr lang="es-ES" sz="1400">
                          <a:latin typeface="Arial" panose="020B0604020202020204" pitchFamily="34" charset="0"/>
                          <a:cs typeface="Arial" panose="020B0604020202020204" pitchFamily="34" charset="0"/>
                        </a:rPr>
                        <a:t> III.</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0" indent="0">
                        <a:buFont typeface="Arial" panose="020B0604020202020204" pitchFamily="34" charset="0"/>
                        <a:buNone/>
                      </a:pPr>
                      <a:r>
                        <a:rPr lang="es-ES" sz="1400">
                          <a:latin typeface="Arial" panose="020B0604020202020204" pitchFamily="34" charset="0"/>
                          <a:cs typeface="Arial" panose="020B0604020202020204" pitchFamily="34" charset="0"/>
                        </a:rPr>
                        <a:t>Realizar maniobras de rescate y reubicación de los peces atrapados durante las actividades de construcción de la ataguía y contra-ataguía, desviación del río, así como el llenado de la tubería y pruebas de generación, que implican cambio en la ubicación del cauce principal del río o disminución drástica de caudal, para evitar mortandades masivas en el mayor número de especies e individuos de peces. </a:t>
                      </a: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a:t>
                      </a:r>
                      <a:r>
                        <a:rPr lang="es-ES" sz="1400" b="1" baseline="0">
                          <a:latin typeface="Arial" panose="020B0604020202020204" pitchFamily="34" charset="0"/>
                          <a:cs typeface="Arial" panose="020B0604020202020204" pitchFamily="34" charset="0"/>
                        </a:rPr>
                        <a:t> 90.525.113 </a:t>
                      </a:r>
                      <a:r>
                        <a:rPr lang="es-ES" sz="1400" b="1">
                          <a:latin typeface="Arial" panose="020B0604020202020204" pitchFamily="34" charset="0"/>
                          <a:cs typeface="Arial" panose="020B0604020202020204" pitchFamily="34" charset="0"/>
                        </a:rPr>
                        <a:t>(costo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1823573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1564715" y="214267"/>
            <a:ext cx="9937213" cy="725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err="1">
                <a:latin typeface="Arial" panose="020B0604020202020204" pitchFamily="34" charset="0"/>
                <a:cs typeface="Arial" panose="020B0604020202020204" pitchFamily="34" charset="0"/>
              </a:rPr>
              <a:t>ÁREAS</a:t>
            </a:r>
            <a:r>
              <a:rPr lang="en-US" sz="3600" b="1" dirty="0">
                <a:latin typeface="Arial" panose="020B0604020202020204" pitchFamily="34" charset="0"/>
                <a:cs typeface="Arial" panose="020B0604020202020204" pitchFamily="34" charset="0"/>
              </a:rPr>
              <a:t> DE </a:t>
            </a:r>
            <a:r>
              <a:rPr lang="en-US" sz="3600" b="1" dirty="0" err="1">
                <a:latin typeface="Arial" panose="020B0604020202020204" pitchFamily="34" charset="0"/>
                <a:cs typeface="Arial" panose="020B0604020202020204" pitchFamily="34" charset="0"/>
              </a:rPr>
              <a:t>INTERVENCIÓN</a:t>
            </a:r>
            <a:r>
              <a:rPr lang="en-US" sz="3600" b="1" dirty="0">
                <a:latin typeface="Arial" panose="020B0604020202020204" pitchFamily="34" charset="0"/>
                <a:cs typeface="Arial" panose="020B0604020202020204" pitchFamily="34" charset="0"/>
              </a:rPr>
              <a:t> POR EL PROYECTO </a:t>
            </a:r>
          </a:p>
        </p:txBody>
      </p:sp>
      <p:pic>
        <p:nvPicPr>
          <p:cNvPr id="3" name="Imagen 2">
            <a:extLst>
              <a:ext uri="{FF2B5EF4-FFF2-40B4-BE49-F238E27FC236}">
                <a16:creationId xmlns:a16="http://schemas.microsoft.com/office/drawing/2014/main" id="{A2FF5422-DCDF-48A4-BAF1-36039811060F}"/>
              </a:ext>
            </a:extLst>
          </p:cNvPr>
          <p:cNvPicPr>
            <a:picLocks noChangeAspect="1"/>
          </p:cNvPicPr>
          <p:nvPr/>
        </p:nvPicPr>
        <p:blipFill rotWithShape="1">
          <a:blip r:embed="rId2"/>
          <a:srcRect l="1630" t="28033" r="61196" b="23441"/>
          <a:stretch/>
        </p:blipFill>
        <p:spPr>
          <a:xfrm>
            <a:off x="2968487" y="1359598"/>
            <a:ext cx="6705599" cy="4921362"/>
          </a:xfrm>
          <a:prstGeom prst="rect">
            <a:avLst/>
          </a:prstGeom>
        </p:spPr>
      </p:pic>
    </p:spTree>
    <p:extLst>
      <p:ext uri="{BB962C8B-B14F-4D97-AF65-F5344CB8AC3E}">
        <p14:creationId xmlns:p14="http://schemas.microsoft.com/office/powerpoint/2010/main" val="217076463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885633168"/>
              </p:ext>
            </p:extLst>
          </p:nvPr>
        </p:nvGraphicFramePr>
        <p:xfrm>
          <a:off x="3682771" y="2562674"/>
          <a:ext cx="6276478" cy="1601701"/>
        </p:xfrm>
        <a:graphic>
          <a:graphicData uri="http://schemas.openxmlformats.org/drawingml/2006/table">
            <a:tbl>
              <a:tblPr firstRow="1" firstCol="1" bandRow="1">
                <a:tableStyleId>{5940675A-B579-460E-94D1-54222C63F5DA}</a:tableStyleId>
              </a:tblPr>
              <a:tblGrid>
                <a:gridCol w="6276478">
                  <a:extLst>
                    <a:ext uri="{9D8B030D-6E8A-4147-A177-3AD203B41FA5}">
                      <a16:colId xmlns:a16="http://schemas.microsoft.com/office/drawing/2014/main" val="3249430691"/>
                    </a:ext>
                  </a:extLst>
                </a:gridCol>
              </a:tblGrid>
              <a:tr h="339755">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940430602"/>
                  </a:ext>
                </a:extLst>
              </a:tr>
              <a:tr h="1261946">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las comunidades hidrobiológicas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hábitats acuáticos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Afectación a los corredores biológicos acuáticos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68720467"/>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1203371933"/>
              </p:ext>
            </p:extLst>
          </p:nvPr>
        </p:nvGraphicFramePr>
        <p:xfrm>
          <a:off x="3682771" y="2191834"/>
          <a:ext cx="6276478" cy="370840"/>
        </p:xfrm>
        <a:graphic>
          <a:graphicData uri="http://schemas.openxmlformats.org/drawingml/2006/table">
            <a:tbl>
              <a:tblPr firstRow="1" bandRow="1">
                <a:tableStyleId>{5940675A-B579-460E-94D1-54222C63F5DA}</a:tableStyleId>
              </a:tblPr>
              <a:tblGrid>
                <a:gridCol w="4987505">
                  <a:extLst>
                    <a:ext uri="{9D8B030D-6E8A-4147-A177-3AD203B41FA5}">
                      <a16:colId xmlns:a16="http://schemas.microsoft.com/office/drawing/2014/main" val="343254133"/>
                    </a:ext>
                  </a:extLst>
                </a:gridCol>
                <a:gridCol w="1288973">
                  <a:extLst>
                    <a:ext uri="{9D8B030D-6E8A-4147-A177-3AD203B41FA5}">
                      <a16:colId xmlns:a16="http://schemas.microsoft.com/office/drawing/2014/main" val="1673876629"/>
                    </a:ext>
                  </a:extLst>
                </a:gridCol>
              </a:tblGrid>
              <a:tr h="370840">
                <a:tc>
                  <a:txBody>
                    <a:bodyPr/>
                    <a:lstStyle/>
                    <a:p>
                      <a:pPr algn="ctr"/>
                      <a:r>
                        <a:rPr lang="es-CO" sz="1400">
                          <a:latin typeface="Arial" panose="020B0604020202020204" pitchFamily="34" charset="0"/>
                          <a:cs typeface="Arial" panose="020B0604020202020204" pitchFamily="34" charset="0"/>
                        </a:rPr>
                        <a:t>Programa de Rescate contingente de </a:t>
                      </a:r>
                      <a:r>
                        <a:rPr lang="es-CO" sz="1400" err="1">
                          <a:latin typeface="Arial" panose="020B0604020202020204" pitchFamily="34" charset="0"/>
                          <a:cs typeface="Arial" panose="020B0604020202020204" pitchFamily="34" charset="0"/>
                        </a:rPr>
                        <a:t>ictiofauna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PMA-MB 06</a:t>
                      </a:r>
                    </a:p>
                  </a:txBody>
                  <a:tcPr/>
                </a:tc>
                <a:extLst>
                  <a:ext uri="{0D108BD9-81ED-4DB2-BD59-A6C34878D82A}">
                    <a16:rowId xmlns:a16="http://schemas.microsoft.com/office/drawing/2014/main" val="1262879516"/>
                  </a:ext>
                </a:extLst>
              </a:tr>
            </a:tbl>
          </a:graphicData>
        </a:graphic>
      </p:graphicFrame>
    </p:spTree>
    <p:extLst>
      <p:ext uri="{BB962C8B-B14F-4D97-AF65-F5344CB8AC3E}">
        <p14:creationId xmlns:p14="http://schemas.microsoft.com/office/powerpoint/2010/main" val="219432754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2493644" y="2753018"/>
            <a:ext cx="9144000" cy="2387600"/>
          </a:xfrm>
          <a:prstGeom prst="rect">
            <a:avLst/>
          </a:prstGeom>
        </p:spPr>
        <p:txBody>
          <a:bodyPr/>
          <a:lstStyle/>
          <a:p>
            <a:pPr algn="ctr"/>
            <a:r>
              <a:rPr lang="es-ES" sz="4800" b="1" dirty="0">
                <a:solidFill>
                  <a:prstClr val="black"/>
                </a:solidFill>
                <a:latin typeface="Arial" panose="020B0604020202020204" pitchFamily="34" charset="0"/>
                <a:cs typeface="Arial" panose="020B0604020202020204" pitchFamily="34" charset="0"/>
              </a:rPr>
              <a:t>IMPACTOS</a:t>
            </a:r>
            <a:br>
              <a:rPr lang="es-ES" sz="4800" b="1" dirty="0">
                <a:solidFill>
                  <a:prstClr val="black"/>
                </a:solidFill>
                <a:latin typeface="Arial" panose="020B0604020202020204" pitchFamily="34" charset="0"/>
                <a:cs typeface="Arial" panose="020B0604020202020204" pitchFamily="34" charset="0"/>
              </a:rPr>
            </a:br>
            <a:r>
              <a:rPr lang="es-ES" sz="4800" b="1" dirty="0">
                <a:solidFill>
                  <a:prstClr val="black"/>
                </a:solidFill>
                <a:latin typeface="Arial" panose="020B0604020202020204" pitchFamily="34" charset="0"/>
                <a:cs typeface="Arial" panose="020B0604020202020204" pitchFamily="34" charset="0"/>
              </a:rPr>
              <a:t>MEDIO SOCIOECONÓMICO</a:t>
            </a:r>
            <a:endParaRPr lang="es-CO" sz="4800" b="1" dirty="0"/>
          </a:p>
        </p:txBody>
      </p:sp>
    </p:spTree>
    <p:extLst>
      <p:ext uri="{BB962C8B-B14F-4D97-AF65-F5344CB8AC3E}">
        <p14:creationId xmlns:p14="http://schemas.microsoft.com/office/powerpoint/2010/main" val="370640518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3043030161"/>
              </p:ext>
            </p:extLst>
          </p:nvPr>
        </p:nvGraphicFramePr>
        <p:xfrm>
          <a:off x="2400224" y="1139844"/>
          <a:ext cx="8127999" cy="435864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2544700971"/>
                    </a:ext>
                  </a:extLst>
                </a:gridCol>
                <a:gridCol w="2709333">
                  <a:extLst>
                    <a:ext uri="{9D8B030D-6E8A-4147-A177-3AD203B41FA5}">
                      <a16:colId xmlns:a16="http://schemas.microsoft.com/office/drawing/2014/main" val="2845860241"/>
                    </a:ext>
                  </a:extLst>
                </a:gridCol>
                <a:gridCol w="2709333">
                  <a:extLst>
                    <a:ext uri="{9D8B030D-6E8A-4147-A177-3AD203B41FA5}">
                      <a16:colId xmlns:a16="http://schemas.microsoft.com/office/drawing/2014/main" val="1179416947"/>
                    </a:ext>
                  </a:extLst>
                </a:gridCol>
              </a:tblGrid>
              <a:tr h="370840">
                <a:tc>
                  <a:txBody>
                    <a:bodyPr/>
                    <a:lstStyle/>
                    <a:p>
                      <a:pPr algn="ctr"/>
                      <a:r>
                        <a:rPr lang="es-ES" sz="1400">
                          <a:latin typeface="Arial" panose="020B0604020202020204" pitchFamily="34" charset="0"/>
                          <a:cs typeface="Arial" panose="020B0604020202020204" pitchFamily="34" charset="0"/>
                        </a:rPr>
                        <a:t>IMPACTO</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FASE EN LA QUE SE PRESENTA</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CALIFICACIÓN</a:t>
                      </a:r>
                      <a:endParaRPr lang="en-US" sz="1400">
                        <a:latin typeface="Arial" panose="020B0604020202020204" pitchFamily="34" charset="0"/>
                        <a:cs typeface="Arial" panose="020B0604020202020204" pitchFamily="34" charset="0"/>
                      </a:endParaRPr>
                    </a:p>
                  </a:txBody>
                  <a:tcPr anchor="ctr">
                    <a:solidFill>
                      <a:srgbClr val="61BB56"/>
                    </a:solidFill>
                  </a:tcPr>
                </a:tc>
                <a:extLst>
                  <a:ext uri="{0D108BD9-81ED-4DB2-BD59-A6C34878D82A}">
                    <a16:rowId xmlns:a16="http://schemas.microsoft.com/office/drawing/2014/main" val="3066410452"/>
                  </a:ext>
                </a:extLst>
              </a:tr>
              <a:tr h="259080">
                <a:tc rowSpan="2">
                  <a:txBody>
                    <a:bodyPr/>
                    <a:lstStyle/>
                    <a:p>
                      <a:r>
                        <a:rPr lang="es-ES" sz="1400">
                          <a:latin typeface="Arial" panose="020B0604020202020204" pitchFamily="34" charset="0"/>
                          <a:cs typeface="Arial" panose="020B0604020202020204" pitchFamily="34" charset="0"/>
                        </a:rPr>
                        <a:t>Presión demográfica derivada del proyecto</a:t>
                      </a:r>
                      <a:endParaRPr lang="es-CO" sz="1400">
                        <a:latin typeface="Arial" panose="020B0604020202020204" pitchFamily="34" charset="0"/>
                        <a:cs typeface="Arial" panose="020B0604020202020204" pitchFamily="34" charset="0"/>
                      </a:endParaRPr>
                    </a:p>
                  </a:txBody>
                  <a:tcPr anchor="ctr"/>
                </a:tc>
                <a:tc>
                  <a:txBody>
                    <a:bodyPr/>
                    <a:lstStyle/>
                    <a:p>
                      <a:r>
                        <a:rPr lang="en-US" sz="1400">
                          <a:latin typeface="Arial" panose="020B0604020202020204" pitchFamily="34" charset="0"/>
                          <a:cs typeface="Arial" panose="020B0604020202020204" pitchFamily="34" charset="0"/>
                        </a:rPr>
                        <a:t>Construcción </a:t>
                      </a:r>
                    </a:p>
                  </a:txBody>
                  <a:tcPr anchor="ctr"/>
                </a:tc>
                <a:tc>
                  <a:txBody>
                    <a:bodyPr/>
                    <a:lstStyle/>
                    <a:p>
                      <a:r>
                        <a:rPr lang="es-ES" sz="1400">
                          <a:latin typeface="Arial" panose="020B0604020202020204" pitchFamily="34" charset="0"/>
                          <a:cs typeface="Arial" panose="020B0604020202020204" pitchFamily="34" charset="0"/>
                        </a:rPr>
                        <a:t>-27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10666839"/>
                  </a:ext>
                </a:extLst>
              </a:tr>
              <a:tr h="259080">
                <a:tc vMerge="1">
                  <a:txBody>
                    <a:bodyPr/>
                    <a:lstStyle/>
                    <a:p>
                      <a:endParaRPr lang="es-CO"/>
                    </a:p>
                  </a:txBody>
                  <a:tcPr/>
                </a:tc>
                <a:tc>
                  <a:txBody>
                    <a:bodyPr/>
                    <a:lstStyle/>
                    <a:p>
                      <a:r>
                        <a:rPr lang="en-US" sz="1400">
                          <a:latin typeface="Arial" panose="020B0604020202020204" pitchFamily="34" charset="0"/>
                          <a:cs typeface="Arial" panose="020B0604020202020204" pitchFamily="34" charset="0"/>
                        </a:rPr>
                        <a:t>Desmantelamiento y abandono</a:t>
                      </a:r>
                    </a:p>
                  </a:txBody>
                  <a:tcPr anchor="ctr"/>
                </a:tc>
                <a:tc>
                  <a:txBody>
                    <a:bodyPr/>
                    <a:lstStyle/>
                    <a:p>
                      <a:r>
                        <a:rPr lang="es-ES" sz="1400">
                          <a:latin typeface="Arial" panose="020B0604020202020204" pitchFamily="34" charset="0"/>
                          <a:cs typeface="Arial" panose="020B0604020202020204" pitchFamily="34" charset="0"/>
                        </a:rPr>
                        <a:t>-23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05921218"/>
                  </a:ext>
                </a:extLst>
              </a:tr>
              <a:tr h="396240">
                <a:tc rowSpan="2">
                  <a:txBody>
                    <a:bodyPr/>
                    <a:lstStyle/>
                    <a:p>
                      <a:r>
                        <a:rPr lang="es-ES" sz="1400">
                          <a:latin typeface="Arial" panose="020B0604020202020204" pitchFamily="34" charset="0"/>
                          <a:cs typeface="Arial" panose="020B0604020202020204" pitchFamily="34" charset="0"/>
                        </a:rPr>
                        <a:t>Afectación a piezas del patrimonio arqueológico</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n-US" sz="1400" b="0">
                          <a:effectLst/>
                          <a:latin typeface="Arial" panose="020B0604020202020204" pitchFamily="34" charset="0"/>
                          <a:ea typeface="Calibri" panose="020F0502020204030204" pitchFamily="34" charset="0"/>
                          <a:cs typeface="Arial" panose="020B0604020202020204" pitchFamily="34" charset="0"/>
                        </a:rPr>
                        <a:t>Estudios</a:t>
                      </a:r>
                      <a:r>
                        <a:rPr lang="en-US" sz="1400" b="0" baseline="0">
                          <a:effectLst/>
                          <a:latin typeface="Arial" panose="020B0604020202020204" pitchFamily="34" charset="0"/>
                          <a:ea typeface="Calibri" panose="020F0502020204030204" pitchFamily="34" charset="0"/>
                          <a:cs typeface="Arial" panose="020B0604020202020204" pitchFamily="34" charset="0"/>
                        </a:rPr>
                        <a:t> previos</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19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54199081"/>
                  </a:ext>
                </a:extLst>
              </a:tr>
              <a:tr h="396240">
                <a:tc vMerge="1">
                  <a:txBody>
                    <a:bodyPr/>
                    <a:lstStyle/>
                    <a:p>
                      <a:endParaRPr lang="en-US"/>
                    </a:p>
                  </a:txBody>
                  <a:tcPr/>
                </a:tc>
                <a:tc>
                  <a:txBody>
                    <a:bodyPr/>
                    <a:lstStyle/>
                    <a:p>
                      <a:pPr algn="l">
                        <a:spcBef>
                          <a:spcPts val="300"/>
                        </a:spcBef>
                        <a:spcAft>
                          <a:spcPts val="0"/>
                        </a:spcAft>
                      </a:pPr>
                      <a:r>
                        <a:rPr lang="en-US" sz="1400">
                          <a:effectLst/>
                          <a:latin typeface="Arial" panose="020B0604020202020204" pitchFamily="34" charset="0"/>
                          <a:ea typeface="Calibri" panose="020F0502020204030204" pitchFamily="34" charset="0"/>
                          <a:cs typeface="Arial" panose="020B0604020202020204" pitchFamily="34" charset="0"/>
                        </a:rPr>
                        <a:t>Construcción</a:t>
                      </a:r>
                    </a:p>
                  </a:txBody>
                  <a:tcPr marL="68580" marR="68580" marT="0" marB="0" anchor="ctr"/>
                </a:tc>
                <a:tc>
                  <a:txBody>
                    <a:bodyPr/>
                    <a:lstStyle/>
                    <a:p>
                      <a:r>
                        <a:rPr lang="es-ES" sz="1400">
                          <a:latin typeface="Arial" panose="020B0604020202020204" pitchFamily="34" charset="0"/>
                          <a:cs typeface="Arial" panose="020B0604020202020204" pitchFamily="34" charset="0"/>
                        </a:rPr>
                        <a:t>-57 Severa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271139"/>
                  </a:ext>
                </a:extLst>
              </a:tr>
              <a:tr h="304800">
                <a:tc rowSpan="4">
                  <a:txBody>
                    <a:bodyPr/>
                    <a:lstStyle/>
                    <a:p>
                      <a:r>
                        <a:rPr lang="es-CO" sz="1400">
                          <a:latin typeface="Arial" panose="020B0604020202020204" pitchFamily="34" charset="0"/>
                          <a:cs typeface="Arial" panose="020B0604020202020204" pitchFamily="34" charset="0"/>
                        </a:rPr>
                        <a:t>Generación de expectativas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effectLst/>
                          <a:latin typeface="Arial" panose="020B0604020202020204" pitchFamily="34" charset="0"/>
                          <a:ea typeface="Calibri" panose="020F0502020204030204" pitchFamily="34" charset="0"/>
                          <a:cs typeface="Arial" panose="020B0604020202020204" pitchFamily="34" charset="0"/>
                        </a:rPr>
                        <a:t>Estudios</a:t>
                      </a:r>
                      <a:r>
                        <a:rPr lang="en-US" sz="1400" b="0" baseline="0">
                          <a:effectLst/>
                          <a:latin typeface="Arial" panose="020B0604020202020204" pitchFamily="34" charset="0"/>
                          <a:ea typeface="Calibri" panose="020F0502020204030204" pitchFamily="34" charset="0"/>
                          <a:cs typeface="Arial" panose="020B0604020202020204" pitchFamily="34" charset="0"/>
                        </a:rPr>
                        <a:t> previos</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-21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8040456"/>
                  </a:ext>
                </a:extLst>
              </a:tr>
              <a:tr h="304800">
                <a:tc vMerge="1">
                  <a:txBody>
                    <a:bodyPr/>
                    <a:lstStyle/>
                    <a:p>
                      <a:endParaRPr lang="en-US"/>
                    </a:p>
                  </a:txBody>
                  <a:tcP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-29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56253334"/>
                  </a:ext>
                </a:extLst>
              </a:tr>
              <a:tr h="304800">
                <a:tc vMerge="1">
                  <a:txBody>
                    <a:bodyPr/>
                    <a:lstStyle/>
                    <a:p>
                      <a:endParaRPr lang="es-CO"/>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-20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16807702"/>
                  </a:ext>
                </a:extLst>
              </a:tr>
              <a:tr h="30480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-25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04592418"/>
                  </a:ext>
                </a:extLst>
              </a:tr>
              <a:tr h="304800">
                <a:tc rowSpan="4">
                  <a:txBody>
                    <a:bodyPr/>
                    <a:lstStyle/>
                    <a:p>
                      <a:r>
                        <a:rPr lang="es-CO" sz="1400">
                          <a:latin typeface="Arial" panose="020B0604020202020204" pitchFamily="34" charset="0"/>
                          <a:cs typeface="Arial" panose="020B0604020202020204" pitchFamily="34" charset="0"/>
                        </a:rPr>
                        <a:t>Generación de empleo</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effectLst/>
                          <a:latin typeface="Arial" panose="020B0604020202020204" pitchFamily="34" charset="0"/>
                          <a:ea typeface="Calibri" panose="020F0502020204030204" pitchFamily="34" charset="0"/>
                          <a:cs typeface="Arial" panose="020B0604020202020204" pitchFamily="34" charset="0"/>
                        </a:rPr>
                        <a:t>Estudios</a:t>
                      </a:r>
                      <a:r>
                        <a:rPr lang="en-US" sz="1400" b="0" baseline="0">
                          <a:effectLst/>
                          <a:latin typeface="Arial" panose="020B0604020202020204" pitchFamily="34" charset="0"/>
                          <a:ea typeface="Calibri" panose="020F0502020204030204" pitchFamily="34" charset="0"/>
                          <a:cs typeface="Arial" panose="020B0604020202020204" pitchFamily="34" charset="0"/>
                        </a:rPr>
                        <a:t> previos</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21Irrelevante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525293625"/>
                  </a:ext>
                </a:extLst>
              </a:tr>
              <a:tr h="304800">
                <a:tc vMerge="1">
                  <a:txBody>
                    <a:bodyPr/>
                    <a:lstStyle/>
                    <a:p>
                      <a:endParaRPr lang="es-CO"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47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743225924"/>
                  </a:ext>
                </a:extLst>
              </a:tr>
              <a:tr h="304800">
                <a:tc vMerge="1">
                  <a:txBody>
                    <a:bodyPr/>
                    <a:lstStyle/>
                    <a:p>
                      <a:endParaRPr lang="es-CO"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23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18118867"/>
                  </a:ext>
                </a:extLst>
              </a:tr>
              <a:tr h="304800">
                <a:tc vMerge="1">
                  <a:txBody>
                    <a:bodyPr/>
                    <a:lstStyle/>
                    <a:p>
                      <a:endParaRPr lang="es-CO"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22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10792018"/>
                  </a:ext>
                </a:extLst>
              </a:tr>
            </a:tbl>
          </a:graphicData>
        </a:graphic>
      </p:graphicFrame>
    </p:spTree>
    <p:extLst>
      <p:ext uri="{BB962C8B-B14F-4D97-AF65-F5344CB8AC3E}">
        <p14:creationId xmlns:p14="http://schemas.microsoft.com/office/powerpoint/2010/main" val="225700068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048901239"/>
              </p:ext>
            </p:extLst>
          </p:nvPr>
        </p:nvGraphicFramePr>
        <p:xfrm>
          <a:off x="2223954" y="555950"/>
          <a:ext cx="8127999" cy="546608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2544700971"/>
                    </a:ext>
                  </a:extLst>
                </a:gridCol>
                <a:gridCol w="2709333">
                  <a:extLst>
                    <a:ext uri="{9D8B030D-6E8A-4147-A177-3AD203B41FA5}">
                      <a16:colId xmlns:a16="http://schemas.microsoft.com/office/drawing/2014/main" val="2845860241"/>
                    </a:ext>
                  </a:extLst>
                </a:gridCol>
                <a:gridCol w="2709333">
                  <a:extLst>
                    <a:ext uri="{9D8B030D-6E8A-4147-A177-3AD203B41FA5}">
                      <a16:colId xmlns:a16="http://schemas.microsoft.com/office/drawing/2014/main" val="1179416947"/>
                    </a:ext>
                  </a:extLst>
                </a:gridCol>
              </a:tblGrid>
              <a:tr h="370840">
                <a:tc>
                  <a:txBody>
                    <a:bodyPr/>
                    <a:lstStyle/>
                    <a:p>
                      <a:pPr algn="ctr"/>
                      <a:r>
                        <a:rPr lang="es-ES" sz="1400">
                          <a:latin typeface="Arial" panose="020B0604020202020204" pitchFamily="34" charset="0"/>
                          <a:cs typeface="Arial" panose="020B0604020202020204" pitchFamily="34" charset="0"/>
                        </a:rPr>
                        <a:t>IMPACTO</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FASE EN LA QUE SE PRESENTA</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CALIFICACIÓN</a:t>
                      </a:r>
                      <a:endParaRPr lang="en-US" sz="1400">
                        <a:latin typeface="Arial" panose="020B0604020202020204" pitchFamily="34" charset="0"/>
                        <a:cs typeface="Arial" panose="020B0604020202020204" pitchFamily="34" charset="0"/>
                      </a:endParaRPr>
                    </a:p>
                  </a:txBody>
                  <a:tcPr anchor="ctr">
                    <a:solidFill>
                      <a:srgbClr val="61BB56"/>
                    </a:solidFill>
                  </a:tcPr>
                </a:tc>
                <a:extLst>
                  <a:ext uri="{0D108BD9-81ED-4DB2-BD59-A6C34878D82A}">
                    <a16:rowId xmlns:a16="http://schemas.microsoft.com/office/drawing/2014/main" val="3066410452"/>
                  </a:ext>
                </a:extLst>
              </a:tr>
              <a:tr h="355600">
                <a:tc rowSpan="3">
                  <a:txBody>
                    <a:bodyPr/>
                    <a:lstStyle/>
                    <a:p>
                      <a:r>
                        <a:rPr lang="es-ES" sz="1400">
                          <a:latin typeface="Arial" panose="020B0604020202020204" pitchFamily="34" charset="0"/>
                          <a:cs typeface="Arial" panose="020B0604020202020204" pitchFamily="34" charset="0"/>
                        </a:rPr>
                        <a:t>Demanda de bienes y servicios locales</a:t>
                      </a:r>
                      <a:endParaRPr lang="es-CO" sz="14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effectLst/>
                          <a:latin typeface="Arial" panose="020B0604020202020204" pitchFamily="34" charset="0"/>
                          <a:ea typeface="Calibri" panose="020F0502020204030204" pitchFamily="34" charset="0"/>
                          <a:cs typeface="Arial" panose="020B0604020202020204" pitchFamily="34" charset="0"/>
                        </a:rPr>
                        <a:t>Estudios previos</a:t>
                      </a:r>
                    </a:p>
                  </a:txBody>
                  <a:tcPr anchor="ctr"/>
                </a:tc>
                <a:tc>
                  <a:txBody>
                    <a:bodyPr/>
                    <a:lstStyle/>
                    <a:p>
                      <a:r>
                        <a:rPr lang="es-ES" sz="1400">
                          <a:latin typeface="Arial" panose="020B0604020202020204" pitchFamily="34" charset="0"/>
                          <a:cs typeface="Arial" panose="020B0604020202020204" pitchFamily="34" charset="0"/>
                        </a:rPr>
                        <a:t>21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10666839"/>
                  </a:ext>
                </a:extLst>
              </a:tr>
              <a:tr h="355600">
                <a:tc vMerge="1">
                  <a:txBody>
                    <a:bodyPr/>
                    <a:lstStyle/>
                    <a:p>
                      <a:endParaRPr lang="en-US"/>
                    </a:p>
                  </a:txBody>
                  <a:tcPr/>
                </a:tc>
                <a:tc>
                  <a:txBody>
                    <a:bodyPr/>
                    <a:lstStyle/>
                    <a:p>
                      <a:r>
                        <a:rPr lang="en-US" sz="1400">
                          <a:latin typeface="Arial" panose="020B0604020202020204" pitchFamily="34" charset="0"/>
                          <a:cs typeface="Arial" panose="020B0604020202020204" pitchFamily="34" charset="0"/>
                        </a:rPr>
                        <a:t>Construcción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23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713693108"/>
                  </a:ext>
                </a:extLst>
              </a:tr>
              <a:tr h="355600">
                <a:tc vMerge="1">
                  <a:txBody>
                    <a:bodyPr/>
                    <a:lstStyle/>
                    <a:p>
                      <a:endParaRPr lang="es-CO"/>
                    </a:p>
                  </a:txBody>
                  <a:tcPr/>
                </a:tc>
                <a:tc>
                  <a:txBody>
                    <a:bodyPr/>
                    <a:lstStyle/>
                    <a:p>
                      <a:r>
                        <a:rPr lang="en-US" sz="1400">
                          <a:latin typeface="Arial" panose="020B0604020202020204" pitchFamily="34" charset="0"/>
                          <a:cs typeface="Arial" panose="020B0604020202020204" pitchFamily="34" charset="0"/>
                        </a:rPr>
                        <a:t>Desmantelamiento y abandono</a:t>
                      </a:r>
                    </a:p>
                    <a:p>
                      <a:endParaRPr lang="en-US" sz="14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19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063304083"/>
                  </a:ext>
                </a:extLst>
              </a:tr>
              <a:tr h="335280">
                <a:tc rowSpan="2">
                  <a:txBody>
                    <a:bodyPr/>
                    <a:lstStyle/>
                    <a:p>
                      <a:r>
                        <a:rPr lang="es-ES" sz="1400">
                          <a:latin typeface="Arial" panose="020B0604020202020204" pitchFamily="34" charset="0"/>
                          <a:cs typeface="Arial" panose="020B0604020202020204" pitchFamily="34" charset="0"/>
                        </a:rPr>
                        <a:t>Alteración de las actividades económicas</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n-US" sz="1400" b="0">
                          <a:effectLst/>
                          <a:latin typeface="Arial" panose="020B0604020202020204" pitchFamily="34" charset="0"/>
                          <a:ea typeface="Calibri" panose="020F0502020204030204" pitchFamily="34" charset="0"/>
                          <a:cs typeface="Arial" panose="020B0604020202020204" pitchFamily="34" charset="0"/>
                        </a:rPr>
                        <a:t>Construcción</a:t>
                      </a:r>
                    </a:p>
                  </a:txBody>
                  <a:tcPr marL="68580" marR="68580" marT="0" marB="0" anchor="ctr"/>
                </a:tc>
                <a:tc>
                  <a:txBody>
                    <a:bodyPr/>
                    <a:lstStyle/>
                    <a:p>
                      <a:r>
                        <a:rPr lang="es-ES" sz="1400">
                          <a:latin typeface="Arial" panose="020B0604020202020204" pitchFamily="34" charset="0"/>
                          <a:cs typeface="Arial" panose="020B0604020202020204" pitchFamily="34" charset="0"/>
                        </a:rPr>
                        <a:t>-25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98208282"/>
                  </a:ext>
                </a:extLst>
              </a:tr>
              <a:tr h="33528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-22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9493827"/>
                  </a:ext>
                </a:extLst>
              </a:tr>
              <a:tr h="172720">
                <a:tc rowSpan="3">
                  <a:txBody>
                    <a:bodyPr/>
                    <a:lstStyle/>
                    <a:p>
                      <a:r>
                        <a:rPr lang="es-ES" sz="1400">
                          <a:latin typeface="Arial" panose="020B0604020202020204" pitchFamily="34" charset="0"/>
                          <a:cs typeface="Arial" panose="020B0604020202020204" pitchFamily="34" charset="0"/>
                        </a:rPr>
                        <a:t>Alteración a predios por la infraestructura del proyecto</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-35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49863551"/>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-30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369339"/>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-24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12112884"/>
                  </a:ext>
                </a:extLst>
              </a:tr>
              <a:tr h="243840">
                <a:tc rowSpan="3">
                  <a:txBody>
                    <a:bodyPr/>
                    <a:lstStyle/>
                    <a:p>
                      <a:r>
                        <a:rPr lang="es-ES" sz="1400">
                          <a:latin typeface="Arial" panose="020B0604020202020204" pitchFamily="34" charset="0"/>
                          <a:cs typeface="Arial" panose="020B0604020202020204" pitchFamily="34" charset="0"/>
                        </a:rPr>
                        <a:t>Alteración de actividades de aprovechamiento recreativo del río Cocorná</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-35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8040456"/>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-55 Severa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56253334"/>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-31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04592418"/>
                  </a:ext>
                </a:extLst>
              </a:tr>
              <a:tr h="243840">
                <a:tc rowSpan="4">
                  <a:txBody>
                    <a:bodyPr/>
                    <a:lstStyle/>
                    <a:p>
                      <a:r>
                        <a:rPr lang="es-CO" sz="1400">
                          <a:latin typeface="Arial" panose="020B0604020202020204" pitchFamily="34" charset="0"/>
                          <a:cs typeface="Arial" panose="020B0604020202020204" pitchFamily="34" charset="0"/>
                        </a:rPr>
                        <a:t>Conflictos </a:t>
                      </a:r>
                      <a:r>
                        <a:rPr lang="es-CO" sz="1400" err="1">
                          <a:latin typeface="Arial" panose="020B0604020202020204" pitchFamily="34" charset="0"/>
                          <a:cs typeface="Arial" panose="020B0604020202020204" pitchFamily="34" charset="0"/>
                        </a:rPr>
                        <a:t>socioambientales</a:t>
                      </a:r>
                      <a:endParaRPr lang="es-CO" sz="1400">
                        <a:latin typeface="Arial" panose="020B0604020202020204" pitchFamily="34" charset="0"/>
                        <a:cs typeface="Arial" panose="020B0604020202020204" pitchFamily="34" charset="0"/>
                      </a:endParaRPr>
                    </a:p>
                  </a:txBody>
                  <a:tcPr anchor="ctr"/>
                </a:tc>
                <a:tc>
                  <a:txBody>
                    <a:bodyPr/>
                    <a:lstStyle/>
                    <a:p>
                      <a:r>
                        <a:rPr lang="es-CO" sz="1400">
                          <a:latin typeface="Arial" panose="020B0604020202020204" pitchFamily="34" charset="0"/>
                          <a:cs typeface="Arial" panose="020B0604020202020204" pitchFamily="34" charset="0"/>
                        </a:rPr>
                        <a:t>Estudios previos</a:t>
                      </a:r>
                    </a:p>
                  </a:txBody>
                  <a:tcPr marL="68580" marR="68580" marT="0" marB="0" anchor="ctr"/>
                </a:tc>
                <a:tc>
                  <a:txBody>
                    <a:bodyPr/>
                    <a:lstStyle/>
                    <a:p>
                      <a:r>
                        <a:rPr lang="es-ES" sz="1400">
                          <a:latin typeface="Arial" panose="020B0604020202020204" pitchFamily="34" charset="0"/>
                          <a:cs typeface="Arial" panose="020B0604020202020204" pitchFamily="34" charset="0"/>
                        </a:rPr>
                        <a:t>-26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07091017"/>
                  </a:ext>
                </a:extLst>
              </a:tr>
              <a:tr h="243840">
                <a:tc vMerge="1">
                  <a:txBody>
                    <a:bodyPr/>
                    <a:lstStyle/>
                    <a:p>
                      <a:endParaRPr lang="en-US"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-55 Severa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887066106"/>
                  </a:ext>
                </a:extLst>
              </a:tr>
              <a:tr h="243840">
                <a:tc vMerge="1">
                  <a:txBody>
                    <a:bodyPr/>
                    <a:lstStyle/>
                    <a:p>
                      <a:endParaRPr lang="en-US"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-47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70318539"/>
                  </a:ext>
                </a:extLst>
              </a:tr>
              <a:tr h="243840">
                <a:tc vMerge="1">
                  <a:txBody>
                    <a:bodyPr/>
                    <a:lstStyle/>
                    <a:p>
                      <a:endParaRPr lang="es-CO"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-24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00050614"/>
                  </a:ext>
                </a:extLst>
              </a:tr>
            </a:tbl>
          </a:graphicData>
        </a:graphic>
      </p:graphicFrame>
    </p:spTree>
    <p:extLst>
      <p:ext uri="{BB962C8B-B14F-4D97-AF65-F5344CB8AC3E}">
        <p14:creationId xmlns:p14="http://schemas.microsoft.com/office/powerpoint/2010/main" val="25164763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511693483"/>
              </p:ext>
            </p:extLst>
          </p:nvPr>
        </p:nvGraphicFramePr>
        <p:xfrm>
          <a:off x="2433274" y="1029676"/>
          <a:ext cx="8127999" cy="407416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2544700971"/>
                    </a:ext>
                  </a:extLst>
                </a:gridCol>
                <a:gridCol w="2709333">
                  <a:extLst>
                    <a:ext uri="{9D8B030D-6E8A-4147-A177-3AD203B41FA5}">
                      <a16:colId xmlns:a16="http://schemas.microsoft.com/office/drawing/2014/main" val="2845860241"/>
                    </a:ext>
                  </a:extLst>
                </a:gridCol>
                <a:gridCol w="2709333">
                  <a:extLst>
                    <a:ext uri="{9D8B030D-6E8A-4147-A177-3AD203B41FA5}">
                      <a16:colId xmlns:a16="http://schemas.microsoft.com/office/drawing/2014/main" val="1179416947"/>
                    </a:ext>
                  </a:extLst>
                </a:gridCol>
              </a:tblGrid>
              <a:tr h="370840">
                <a:tc>
                  <a:txBody>
                    <a:bodyPr/>
                    <a:lstStyle/>
                    <a:p>
                      <a:pPr algn="ctr"/>
                      <a:r>
                        <a:rPr lang="es-ES" sz="1400">
                          <a:latin typeface="Arial" panose="020B0604020202020204" pitchFamily="34" charset="0"/>
                          <a:cs typeface="Arial" panose="020B0604020202020204" pitchFamily="34" charset="0"/>
                        </a:rPr>
                        <a:t>IMPACTO</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FASE EN LA QUE SE PRESENTA</a:t>
                      </a:r>
                      <a:endParaRPr lang="en-US" sz="1400">
                        <a:latin typeface="Arial" panose="020B0604020202020204" pitchFamily="34" charset="0"/>
                        <a:cs typeface="Arial" panose="020B0604020202020204" pitchFamily="34" charset="0"/>
                      </a:endParaRPr>
                    </a:p>
                  </a:txBody>
                  <a:tcPr anchor="ctr">
                    <a:solidFill>
                      <a:srgbClr val="61BB56"/>
                    </a:solidFill>
                  </a:tcPr>
                </a:tc>
                <a:tc>
                  <a:txBody>
                    <a:bodyPr/>
                    <a:lstStyle/>
                    <a:p>
                      <a:pPr algn="ctr"/>
                      <a:r>
                        <a:rPr lang="es-ES" sz="1400">
                          <a:latin typeface="Arial" panose="020B0604020202020204" pitchFamily="34" charset="0"/>
                          <a:cs typeface="Arial" panose="020B0604020202020204" pitchFamily="34" charset="0"/>
                        </a:rPr>
                        <a:t>CALIFICACIÓN</a:t>
                      </a:r>
                      <a:endParaRPr lang="en-US" sz="1400">
                        <a:latin typeface="Arial" panose="020B0604020202020204" pitchFamily="34" charset="0"/>
                        <a:cs typeface="Arial" panose="020B0604020202020204" pitchFamily="34" charset="0"/>
                      </a:endParaRPr>
                    </a:p>
                  </a:txBody>
                  <a:tcPr anchor="ctr">
                    <a:solidFill>
                      <a:srgbClr val="61BB56"/>
                    </a:solidFill>
                  </a:tcPr>
                </a:tc>
                <a:extLst>
                  <a:ext uri="{0D108BD9-81ED-4DB2-BD59-A6C34878D82A}">
                    <a16:rowId xmlns:a16="http://schemas.microsoft.com/office/drawing/2014/main" val="3066410452"/>
                  </a:ext>
                </a:extLst>
              </a:tr>
              <a:tr h="355600">
                <a:tc rowSpan="2">
                  <a:txBody>
                    <a:bodyPr/>
                    <a:lstStyle/>
                    <a:p>
                      <a:r>
                        <a:rPr lang="es-ES" sz="1400">
                          <a:latin typeface="Arial" panose="020B0604020202020204" pitchFamily="34" charset="0"/>
                          <a:cs typeface="Arial" panose="020B0604020202020204" pitchFamily="34" charset="0"/>
                        </a:rPr>
                        <a:t>Cambios en los niveles de gobernabilidad</a:t>
                      </a:r>
                      <a:endParaRPr lang="es-CO" sz="1400">
                        <a:latin typeface="Arial" panose="020B0604020202020204" pitchFamily="34" charset="0"/>
                        <a:cs typeface="Arial" panose="020B0604020202020204" pitchFamily="34" charset="0"/>
                      </a:endParaRPr>
                    </a:p>
                  </a:txBody>
                  <a:tcPr anchor="ctr"/>
                </a:tc>
                <a:tc>
                  <a:txBody>
                    <a:bodyPr/>
                    <a:lstStyle/>
                    <a:p>
                      <a:r>
                        <a:rPr lang="en-US" sz="1400">
                          <a:latin typeface="Arial" panose="020B0604020202020204" pitchFamily="34" charset="0"/>
                          <a:cs typeface="Arial" panose="020B0604020202020204" pitchFamily="34" charset="0"/>
                        </a:rPr>
                        <a:t>Operación</a:t>
                      </a:r>
                    </a:p>
                  </a:txBody>
                  <a:tcPr anchor="ctr"/>
                </a:tc>
                <a:tc>
                  <a:txBody>
                    <a:bodyPr/>
                    <a:lstStyle/>
                    <a:p>
                      <a:r>
                        <a:rPr lang="es-ES" sz="1400">
                          <a:latin typeface="Arial" panose="020B0604020202020204" pitchFamily="34" charset="0"/>
                          <a:cs typeface="Arial" panose="020B0604020202020204" pitchFamily="34" charset="0"/>
                        </a:rPr>
                        <a:t>47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713693108"/>
                  </a:ext>
                </a:extLst>
              </a:tr>
              <a:tr h="355600">
                <a:tc vMerge="1">
                  <a:txBody>
                    <a:bodyPr/>
                    <a:lstStyle/>
                    <a:p>
                      <a:endParaRPr lang="es-CO"/>
                    </a:p>
                  </a:txBody>
                  <a:tcPr/>
                </a:tc>
                <a:tc>
                  <a:txBody>
                    <a:bodyPr/>
                    <a:lstStyle/>
                    <a:p>
                      <a:r>
                        <a:rPr lang="en-US" sz="1400">
                          <a:latin typeface="Arial" panose="020B0604020202020204" pitchFamily="34" charset="0"/>
                          <a:cs typeface="Arial" panose="020B0604020202020204" pitchFamily="34" charset="0"/>
                        </a:rPr>
                        <a:t>Desmantelamiento y abandono</a:t>
                      </a:r>
                    </a:p>
                    <a:p>
                      <a:endParaRPr lang="en-US" sz="14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-34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063304083"/>
                  </a:ext>
                </a:extLst>
              </a:tr>
              <a:tr h="335280">
                <a:tc rowSpan="4">
                  <a:txBody>
                    <a:bodyPr/>
                    <a:lstStyle/>
                    <a:p>
                      <a:r>
                        <a:rPr lang="es-CO" sz="1400">
                          <a:latin typeface="Arial" panose="020B0604020202020204" pitchFamily="34" charset="0"/>
                          <a:cs typeface="Arial" panose="020B0604020202020204" pitchFamily="34" charset="0"/>
                        </a:rPr>
                        <a:t>Molestias a la comunidad</a:t>
                      </a:r>
                    </a:p>
                  </a:txBody>
                  <a:tcPr anchor="ctr"/>
                </a:tc>
                <a:tc>
                  <a:txBody>
                    <a:bodyPr/>
                    <a:lstStyle/>
                    <a:p>
                      <a:r>
                        <a:rPr lang="es-CO" sz="1400">
                          <a:latin typeface="Arial" panose="020B0604020202020204" pitchFamily="34" charset="0"/>
                          <a:cs typeface="Arial" panose="020B0604020202020204" pitchFamily="34" charset="0"/>
                        </a:rPr>
                        <a:t>Estudios previos</a:t>
                      </a:r>
                    </a:p>
                  </a:txBody>
                  <a:tcPr marL="68580" marR="68580" marT="0" marB="0" anchor="ctr"/>
                </a:tc>
                <a:tc>
                  <a:txBody>
                    <a:bodyPr/>
                    <a:lstStyle/>
                    <a:p>
                      <a:r>
                        <a:rPr lang="es-ES" sz="1400">
                          <a:latin typeface="Arial" panose="020B0604020202020204" pitchFamily="34" charset="0"/>
                          <a:cs typeface="Arial" panose="020B0604020202020204" pitchFamily="34" charset="0"/>
                        </a:rPr>
                        <a:t>-20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98208282"/>
                  </a:ext>
                </a:extLst>
              </a:tr>
              <a:tr h="335280">
                <a:tc vMerge="1">
                  <a:txBody>
                    <a:bodyPr/>
                    <a:lstStyle/>
                    <a:p>
                      <a:endParaRPr lang="en-US"/>
                    </a:p>
                  </a:txBody>
                  <a:tcP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-38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9493827"/>
                  </a:ext>
                </a:extLst>
              </a:tr>
              <a:tr h="335280">
                <a:tc vMerge="1">
                  <a:txBody>
                    <a:bodyPr/>
                    <a:lstStyle/>
                    <a:p>
                      <a:endParaRPr lang="es-CO"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Operación</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-33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83561164"/>
                  </a:ext>
                </a:extLst>
              </a:tr>
              <a:tr h="335280">
                <a:tc vMerge="1">
                  <a:txBody>
                    <a:bodyPr/>
                    <a:lstStyle/>
                    <a:p>
                      <a:endParaRPr lang="es-CO" sz="1400" dirty="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-25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841864558"/>
                  </a:ext>
                </a:extLst>
              </a:tr>
              <a:tr h="172720">
                <a:tc rowSpan="2">
                  <a:txBody>
                    <a:bodyPr/>
                    <a:lstStyle/>
                    <a:p>
                      <a:r>
                        <a:rPr lang="es-ES" sz="1400">
                          <a:latin typeface="Arial" panose="020B0604020202020204" pitchFamily="34" charset="0"/>
                          <a:cs typeface="Arial" panose="020B0604020202020204" pitchFamily="34" charset="0"/>
                        </a:rPr>
                        <a:t>Afectación a infraestructura pública y privada</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a:latin typeface="Arial" panose="020B0604020202020204" pitchFamily="34" charset="0"/>
                          <a:cs typeface="Arial" panose="020B0604020202020204" pitchFamily="34" charset="0"/>
                        </a:rPr>
                        <a:t>-33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49863551"/>
                  </a:ext>
                </a:extLst>
              </a:tr>
              <a:tr h="17272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-24 Irrelevante</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12112884"/>
                  </a:ext>
                </a:extLst>
              </a:tr>
              <a:tr h="243840">
                <a:tc rowSpan="2">
                  <a:txBody>
                    <a:bodyPr/>
                    <a:lstStyle/>
                    <a:p>
                      <a:r>
                        <a:rPr lang="es-ES" sz="1400">
                          <a:latin typeface="Arial" panose="020B0604020202020204" pitchFamily="34" charset="0"/>
                          <a:cs typeface="Arial" panose="020B0604020202020204" pitchFamily="34" charset="0"/>
                        </a:rPr>
                        <a:t>Alteración al tránsito y movilidad (motorizado y no motorizado)</a:t>
                      </a:r>
                      <a:endParaRPr lang="es-CO" sz="1400">
                        <a:latin typeface="Arial" panose="020B0604020202020204" pitchFamily="34" charset="0"/>
                        <a:cs typeface="Arial" panose="020B0604020202020204" pitchFamily="34" charset="0"/>
                      </a:endParaRPr>
                    </a:p>
                  </a:txBody>
                  <a:tcPr anchor="ctr"/>
                </a:tc>
                <a:tc>
                  <a:txBody>
                    <a:bodyPr/>
                    <a:lstStyle/>
                    <a:p>
                      <a:pPr algn="l">
                        <a:spcBef>
                          <a:spcPts val="300"/>
                        </a:spcBef>
                        <a:spcAft>
                          <a:spcPts val="0"/>
                        </a:spcAft>
                      </a:pPr>
                      <a:r>
                        <a:rPr lang="es-CO" sz="1400" b="0">
                          <a:effectLst/>
                          <a:latin typeface="Arial" panose="020B0604020202020204" pitchFamily="34" charset="0"/>
                          <a:ea typeface="Calibri" panose="020F0502020204030204" pitchFamily="34" charset="0"/>
                          <a:cs typeface="Arial" panose="020B0604020202020204" pitchFamily="34" charset="0"/>
                        </a:rPr>
                        <a:t>Construcción</a:t>
                      </a:r>
                      <a:endParaRPr lang="en-US" sz="1400" b="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-29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8040456"/>
                  </a:ext>
                </a:extLst>
              </a:tr>
              <a:tr h="243840">
                <a:tc vMerge="1">
                  <a:txBody>
                    <a:bodyPr/>
                    <a:lstStyle/>
                    <a:p>
                      <a:endParaRPr lang="en-US"/>
                    </a:p>
                  </a:txBody>
                  <a:tcPr/>
                </a:tc>
                <a:tc>
                  <a:txBody>
                    <a:bodyPr/>
                    <a:lstStyle/>
                    <a:p>
                      <a:pPr algn="l">
                        <a:spcBef>
                          <a:spcPts val="300"/>
                        </a:spcBef>
                        <a:spcAft>
                          <a:spcPts val="0"/>
                        </a:spcAft>
                      </a:pPr>
                      <a:r>
                        <a:rPr lang="es-CO" sz="1400">
                          <a:effectLst/>
                          <a:latin typeface="Arial" panose="020B0604020202020204" pitchFamily="34" charset="0"/>
                          <a:ea typeface="Calibri" panose="020F0502020204030204" pitchFamily="34" charset="0"/>
                          <a:cs typeface="Arial" panose="020B0604020202020204" pitchFamily="34" charset="0"/>
                        </a:rPr>
                        <a:t>Desmantelamiento y abandono</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s-ES" sz="1400">
                          <a:latin typeface="Arial" panose="020B0604020202020204" pitchFamily="34" charset="0"/>
                          <a:cs typeface="Arial" panose="020B0604020202020204" pitchFamily="34" charset="0"/>
                        </a:rPr>
                        <a:t>-28 Moderada</a:t>
                      </a:r>
                      <a:endParaRPr lang="es-CO"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04592418"/>
                  </a:ext>
                </a:extLst>
              </a:tr>
            </a:tbl>
          </a:graphicData>
        </a:graphic>
      </p:graphicFrame>
    </p:spTree>
    <p:extLst>
      <p:ext uri="{BB962C8B-B14F-4D97-AF65-F5344CB8AC3E}">
        <p14:creationId xmlns:p14="http://schemas.microsoft.com/office/powerpoint/2010/main" val="374826165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2069096" y="2428828"/>
            <a:ext cx="9144000" cy="2387600"/>
          </a:xfrm>
          <a:prstGeom prst="rect">
            <a:avLst/>
          </a:prstGeom>
        </p:spPr>
        <p:txBody>
          <a:bodyPr/>
          <a:lstStyle/>
          <a:p>
            <a:pPr algn="ctr"/>
            <a:r>
              <a:rPr lang="es-ES" sz="4800" b="1" dirty="0">
                <a:latin typeface="Arial" panose="020B0604020202020204" pitchFamily="34" charset="0"/>
                <a:cs typeface="Arial" panose="020B0604020202020204" pitchFamily="34" charset="0"/>
              </a:rPr>
              <a:t>PROGRAMAS DE MANEJO AMBIENTAL</a:t>
            </a:r>
            <a:br>
              <a:rPr lang="es-ES" sz="4800" b="1" dirty="0">
                <a:latin typeface="Arial" panose="020B0604020202020204" pitchFamily="34" charset="0"/>
                <a:cs typeface="Arial" panose="020B0604020202020204" pitchFamily="34" charset="0"/>
              </a:rPr>
            </a:br>
            <a:r>
              <a:rPr lang="es-ES" sz="4800" b="1" dirty="0">
                <a:latin typeface="Arial" panose="020B0604020202020204" pitchFamily="34" charset="0"/>
                <a:cs typeface="Arial" panose="020B0604020202020204" pitchFamily="34" charset="0"/>
              </a:rPr>
              <a:t>MEDIO SOCIOECONÓMICO</a:t>
            </a:r>
            <a:endParaRPr lang="es-CO"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664663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490922061"/>
              </p:ext>
            </p:extLst>
          </p:nvPr>
        </p:nvGraphicFramePr>
        <p:xfrm>
          <a:off x="2340472" y="774750"/>
          <a:ext cx="8128000" cy="488188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información y participación comunitaria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01</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Facilitar espacios de consulta, comunicación, mecanismos PQRS y concertación entre los actores institucionales, comunitarios y económicos con el proyecto, brindando información veraz, clara y oportuna en las fases de construcción, operación, desmantelamiento y abandono. </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Comunicar al menos una vez al mes (durante los 6 meses antes del inicio de la construcción hasta por lo menos 2 años después del inicio de operaciones del proyecto y durante la fase de desmantelamiento y abandono) los planes de manejo, el cronograma de construcción del proyecto, las actividades de operación, las actividades que implican el desmantelamiento y abandono, con la corporación ambiental (CORNARE), el sector económico municipal, organizaciones sociales y ambientales del área de influencia del proyecto, de manera que las acciones del proyecto, las acciones de los Planes de Manejo Ambiental y la estrategia de participación sean comunicadas eficientemente a los actores interesados.</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Atender de forma eficaz en los términos estipulados por la legislación vigente, las Preguntas, Quejas, Reclamos, Solicitudes (PQRS) y derechos de petición de los actores socioeconómicos, durante las fases de construcción, operación y desmantelamiento y abandono del proyecto.</a:t>
                      </a:r>
                    </a:p>
                    <a:p>
                      <a:pPr marL="0" indent="0">
                        <a:buFont typeface="Arial" panose="020B0604020202020204" pitchFamily="34" charset="0"/>
                        <a:buNone/>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194.882.827</a:t>
                      </a:r>
                      <a:r>
                        <a:rPr lang="es-ES" sz="1400" b="1" baseline="0">
                          <a:latin typeface="Arial" panose="020B0604020202020204" pitchFamily="34" charset="0"/>
                          <a:cs typeface="Arial" panose="020B0604020202020204" pitchFamily="34" charset="0"/>
                        </a:rPr>
                        <a:t> </a:t>
                      </a:r>
                      <a:r>
                        <a:rPr lang="es-ES" sz="1400" b="1">
                          <a:latin typeface="Arial" panose="020B0604020202020204" pitchFamily="34" charset="0"/>
                          <a:cs typeface="Arial" panose="020B0604020202020204" pitchFamily="34" charset="0"/>
                        </a:rPr>
                        <a:t>(costo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38509302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172643751"/>
              </p:ext>
            </p:extLst>
          </p:nvPr>
        </p:nvGraphicFramePr>
        <p:xfrm>
          <a:off x="3440400" y="1465243"/>
          <a:ext cx="6606984" cy="3911047"/>
        </p:xfrm>
        <a:graphic>
          <a:graphicData uri="http://schemas.openxmlformats.org/drawingml/2006/table">
            <a:tbl>
              <a:tblPr firstRow="1" firstCol="1" bandRow="1">
                <a:tableStyleId>{5940675A-B579-460E-94D1-54222C63F5DA}</a:tableStyleId>
              </a:tblPr>
              <a:tblGrid>
                <a:gridCol w="6606984">
                  <a:extLst>
                    <a:ext uri="{9D8B030D-6E8A-4147-A177-3AD203B41FA5}">
                      <a16:colId xmlns:a16="http://schemas.microsoft.com/office/drawing/2014/main" val="2859617662"/>
                    </a:ext>
                  </a:extLst>
                </a:gridCol>
              </a:tblGrid>
              <a:tr h="241210">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2624037109"/>
                  </a:ext>
                </a:extLst>
              </a:tr>
              <a:tr h="3669837">
                <a:tc>
                  <a:txBody>
                    <a:bodyPr/>
                    <a:lstStyle/>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Presión demográfica derivada del proyecto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Generación de expectativas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de las actividades económicas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a predios por la infraestructura del proyecto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Alteración de actividades de aprovechamiento recreativo del río Cocorná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Conflictos socioambientales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Cambios en los niveles de gobernabilidad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Molestias a la comunidad (-)</a:t>
                      </a: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Afectación a infraestructura pública y privada (-)</a:t>
                      </a:r>
                      <a:endParaRPr lang="es-CO" sz="1400">
                        <a:effectLst/>
                        <a:latin typeface="Arial" panose="020B0604020202020204" pitchFamily="34" charset="0"/>
                        <a:cs typeface="Arial" panose="020B0604020202020204" pitchFamily="34" charset="0"/>
                      </a:endParaRPr>
                    </a:p>
                    <a:p>
                      <a:pPr marL="342900" lvl="0" indent="-342900" algn="just">
                        <a:spcBef>
                          <a:spcPts val="300"/>
                        </a:spcBef>
                        <a:spcAft>
                          <a:spcPts val="300"/>
                        </a:spcAft>
                        <a:buFont typeface="Symbol" panose="05050102010706020507" pitchFamily="18" charset="2"/>
                        <a:buChar char=""/>
                      </a:pPr>
                      <a:r>
                        <a:rPr lang="es-ES" sz="1400">
                          <a:effectLst/>
                          <a:latin typeface="Arial" panose="020B0604020202020204" pitchFamily="34" charset="0"/>
                          <a:cs typeface="Arial" panose="020B0604020202020204" pitchFamily="34" charset="0"/>
                        </a:rPr>
                        <a:t>Alteración al tránsito y movilidad (motorizado y no motorizado)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970438625"/>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992796479"/>
              </p:ext>
            </p:extLst>
          </p:nvPr>
        </p:nvGraphicFramePr>
        <p:xfrm>
          <a:off x="3440400" y="1094403"/>
          <a:ext cx="6606984" cy="370840"/>
        </p:xfrm>
        <a:graphic>
          <a:graphicData uri="http://schemas.openxmlformats.org/drawingml/2006/table">
            <a:tbl>
              <a:tblPr firstRow="1" bandRow="1">
                <a:tableStyleId>{5940675A-B579-460E-94D1-54222C63F5DA}</a:tableStyleId>
              </a:tblPr>
              <a:tblGrid>
                <a:gridCol w="5174790">
                  <a:extLst>
                    <a:ext uri="{9D8B030D-6E8A-4147-A177-3AD203B41FA5}">
                      <a16:colId xmlns:a16="http://schemas.microsoft.com/office/drawing/2014/main" val="1532963058"/>
                    </a:ext>
                  </a:extLst>
                </a:gridCol>
                <a:gridCol w="1432194">
                  <a:extLst>
                    <a:ext uri="{9D8B030D-6E8A-4147-A177-3AD203B41FA5}">
                      <a16:colId xmlns:a16="http://schemas.microsoft.com/office/drawing/2014/main" val="896796026"/>
                    </a:ext>
                  </a:extLst>
                </a:gridCol>
              </a:tblGrid>
              <a:tr h="370840">
                <a:tc>
                  <a:txBody>
                    <a:bodyPr/>
                    <a:lstStyle/>
                    <a:p>
                      <a:pPr algn="ctr"/>
                      <a:r>
                        <a:rPr lang="es-ES" sz="1400">
                          <a:latin typeface="Arial" panose="020B0604020202020204" pitchFamily="34" charset="0"/>
                          <a:cs typeface="Arial" panose="020B0604020202020204" pitchFamily="34" charset="0"/>
                        </a:rPr>
                        <a:t>Programa de información y participación comunitaria </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01</a:t>
                      </a:r>
                    </a:p>
                  </a:txBody>
                  <a:tcPr/>
                </a:tc>
                <a:extLst>
                  <a:ext uri="{0D108BD9-81ED-4DB2-BD59-A6C34878D82A}">
                    <a16:rowId xmlns:a16="http://schemas.microsoft.com/office/drawing/2014/main" val="3406196879"/>
                  </a:ext>
                </a:extLst>
              </a:tr>
            </a:tbl>
          </a:graphicData>
        </a:graphic>
      </p:graphicFrame>
    </p:spTree>
    <p:extLst>
      <p:ext uri="{BB962C8B-B14F-4D97-AF65-F5344CB8AC3E}">
        <p14:creationId xmlns:p14="http://schemas.microsoft.com/office/powerpoint/2010/main" val="190018346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508309290"/>
              </p:ext>
            </p:extLst>
          </p:nvPr>
        </p:nvGraphicFramePr>
        <p:xfrm>
          <a:off x="2417590" y="928987"/>
          <a:ext cx="8128000" cy="4602480"/>
        </p:xfrm>
        <a:graphic>
          <a:graphicData uri="http://schemas.openxmlformats.org/drawingml/2006/table">
            <a:tbl>
              <a:tblPr firstRow="1" bandRow="1">
                <a:tableStyleId>{5940675A-B579-460E-94D1-54222C63F5DA}</a:tableStyleId>
              </a:tblPr>
              <a:tblGrid>
                <a:gridCol w="6924713">
                  <a:extLst>
                    <a:ext uri="{9D8B030D-6E8A-4147-A177-3AD203B41FA5}">
                      <a16:colId xmlns:a16="http://schemas.microsoft.com/office/drawing/2014/main" val="251607268"/>
                    </a:ext>
                  </a:extLst>
                </a:gridCol>
                <a:gridCol w="1203287">
                  <a:extLst>
                    <a:ext uri="{9D8B030D-6E8A-4147-A177-3AD203B41FA5}">
                      <a16:colId xmlns:a16="http://schemas.microsoft.com/office/drawing/2014/main" val="1949273553"/>
                    </a:ext>
                  </a:extLst>
                </a:gridCol>
              </a:tblGrid>
              <a:tr h="370840">
                <a:tc>
                  <a:txBody>
                    <a:bodyPr/>
                    <a:lstStyle/>
                    <a:p>
                      <a:pPr algn="ctr"/>
                      <a:r>
                        <a:rPr lang="es-ES" sz="1400">
                          <a:latin typeface="Arial" panose="020B0604020202020204" pitchFamily="34" charset="0"/>
                          <a:cs typeface="Arial" panose="020B0604020202020204" pitchFamily="34" charset="0"/>
                        </a:rPr>
                        <a:t>Programa de fortalecimiento técnico del circuito de educación ambiental del área de influencia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02</a:t>
                      </a:r>
                    </a:p>
                  </a:txBody>
                  <a:tcPr/>
                </a:tc>
                <a:extLst>
                  <a:ext uri="{0D108BD9-81ED-4DB2-BD59-A6C34878D82A}">
                    <a16:rowId xmlns:a16="http://schemas.microsoft.com/office/drawing/2014/main" val="363110898"/>
                  </a:ext>
                </a:extLst>
              </a:tr>
              <a:tr h="297619">
                <a:tc gridSpan="2">
                  <a:txBody>
                    <a:bodyPr/>
                    <a:lstStyle/>
                    <a:p>
                      <a:r>
                        <a:rPr lang="es-ES" sz="1400" b="1">
                          <a:latin typeface="Arial" panose="020B0604020202020204" pitchFamily="34" charset="0"/>
                          <a:cs typeface="Arial" panose="020B0604020202020204" pitchFamily="34" charset="0"/>
                        </a:rPr>
                        <a:t>Objetivo</a:t>
                      </a:r>
                      <a:r>
                        <a:rPr lang="es-ES" sz="1400" b="1" baseline="0">
                          <a:latin typeface="Arial" panose="020B0604020202020204" pitchFamily="34" charset="0"/>
                          <a:cs typeface="Arial" panose="020B0604020202020204" pitchFamily="34" charset="0"/>
                        </a:rPr>
                        <a:t> general</a:t>
                      </a:r>
                    </a:p>
                  </a:txBody>
                  <a:tcPr/>
                </a:tc>
                <a:tc hMerge="1">
                  <a:txBody>
                    <a:bodyPr/>
                    <a:lstStyle/>
                    <a:p>
                      <a:endParaRPr lang="es-CO"/>
                    </a:p>
                  </a:txBody>
                  <a:tcPr/>
                </a:tc>
                <a:extLst>
                  <a:ext uri="{0D108BD9-81ED-4DB2-BD59-A6C34878D82A}">
                    <a16:rowId xmlns:a16="http://schemas.microsoft.com/office/drawing/2014/main" val="3215973657"/>
                  </a:ext>
                </a:extLst>
              </a:tr>
              <a:tr h="664848">
                <a:tc gridSpan="2">
                  <a:txBody>
                    <a:bodyPr/>
                    <a:lstStyle/>
                    <a:p>
                      <a:r>
                        <a:rPr lang="es-ES" sz="1400">
                          <a:latin typeface="Arial" panose="020B0604020202020204" pitchFamily="34" charset="0"/>
                          <a:cs typeface="Arial" panose="020B0604020202020204" pitchFamily="34" charset="0"/>
                        </a:rPr>
                        <a:t>Promover la integración del sector educativo del área de influencia del proyecto en el circuito educativo ambiental municipal, en coordinación con la institucionalidad educativa y autoridad ambiental, de manera que el proyecto patrocine la ejecución y gestión de proyectos educativo-ambientales que tengan impacto sobre la cuenca del Río Cocorná.</a:t>
                      </a:r>
                    </a:p>
                    <a:p>
                      <a:r>
                        <a:rPr lang="es-ES" sz="1400">
                          <a:latin typeface="Arial" panose="020B0604020202020204" pitchFamily="34" charset="0"/>
                          <a:cs typeface="Arial" panose="020B0604020202020204" pitchFamily="34" charset="0"/>
                        </a:rPr>
                        <a:t>Articularse con los proyectos de educación e intervención ambiental que la Corporación Ambiental CORNARE tenga en la cuenca del río Cocorná en los que se encuentren vinculadas las comunidades como el proyecto CERCANOS.</a:t>
                      </a:r>
                    </a:p>
                  </a:txBody>
                  <a:tcPr/>
                </a:tc>
                <a:tc hMerge="1">
                  <a:txBody>
                    <a:bodyPr/>
                    <a:lstStyle/>
                    <a:p>
                      <a:endParaRPr lang="es-CO"/>
                    </a:p>
                  </a:txBody>
                  <a:tcPr/>
                </a:tc>
                <a:extLst>
                  <a:ext uri="{0D108BD9-81ED-4DB2-BD59-A6C34878D82A}">
                    <a16:rowId xmlns:a16="http://schemas.microsoft.com/office/drawing/2014/main" val="1421293462"/>
                  </a:ext>
                </a:extLst>
              </a:tr>
              <a:tr h="284766">
                <a:tc gridSpan="2">
                  <a:txBody>
                    <a:bodyPr/>
                    <a:lstStyle/>
                    <a:p>
                      <a:r>
                        <a:rPr lang="es-CO" sz="1400" b="1">
                          <a:latin typeface="Arial" panose="020B0604020202020204" pitchFamily="34" charset="0"/>
                          <a:cs typeface="Arial" panose="020B0604020202020204" pitchFamily="34" charset="0"/>
                        </a:rPr>
                        <a:t>Metas</a:t>
                      </a:r>
                    </a:p>
                  </a:txBody>
                  <a:tcPr/>
                </a:tc>
                <a:tc hMerge="1">
                  <a:txBody>
                    <a:bodyPr/>
                    <a:lstStyle/>
                    <a:p>
                      <a:endParaRPr lang="es-CO"/>
                    </a:p>
                  </a:txBody>
                  <a:tcPr/>
                </a:tc>
                <a:extLst>
                  <a:ext uri="{0D108BD9-81ED-4DB2-BD59-A6C34878D82A}">
                    <a16:rowId xmlns:a16="http://schemas.microsoft.com/office/drawing/2014/main" val="3348808279"/>
                  </a:ext>
                </a:extLst>
              </a:tr>
              <a:tr h="370840">
                <a:tc gridSpan="2">
                  <a:txBody>
                    <a:bodyPr/>
                    <a:lstStyle/>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Fortalecer técnica y presupuestalmente al circuito educativo ambiental (Comité interinstitucional de educación ambiental Municipal, de Proyectos ciudadanos de educación ambiental, de los Proyectos ambientales escolares y Mesas ambientales) del municipio de Cocorná.</a:t>
                      </a:r>
                    </a:p>
                    <a:p>
                      <a:pPr marL="285750" indent="-285750">
                        <a:buFont typeface="Arial" panose="020B0604020202020204" pitchFamily="34" charset="0"/>
                        <a:buChar char="•"/>
                      </a:pPr>
                      <a:r>
                        <a:rPr lang="es-ES" sz="1400">
                          <a:latin typeface="Arial" panose="020B0604020202020204" pitchFamily="34" charset="0"/>
                          <a:cs typeface="Arial" panose="020B0604020202020204" pitchFamily="34" charset="0"/>
                        </a:rPr>
                        <a:t>Fortalecimiento técnico y presupuestal de proyectos de la Corporación Ambiental en la cuenca del río Cocorná en los que participe la comunidad como el proyecto CERCANOS</a:t>
                      </a:r>
                    </a:p>
                    <a:p>
                      <a:pPr marL="285750" indent="-285750">
                        <a:buFont typeface="Arial" panose="020B0604020202020204" pitchFamily="34" charset="0"/>
                        <a:buChar char="•"/>
                      </a:pPr>
                      <a:endParaRPr lang="es-ES" sz="140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78512193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a:latin typeface="Arial" panose="020B0604020202020204" pitchFamily="34" charset="0"/>
                          <a:cs typeface="Arial" panose="020B0604020202020204" pitchFamily="34" charset="0"/>
                        </a:rPr>
                        <a:t>Valor: 141.750.000 (costo</a:t>
                      </a:r>
                      <a:r>
                        <a:rPr lang="es-ES" sz="1400" b="1" baseline="0">
                          <a:latin typeface="Arial" panose="020B0604020202020204" pitchFamily="34" charset="0"/>
                          <a:cs typeface="Arial" panose="020B0604020202020204" pitchFamily="34" charset="0"/>
                        </a:rPr>
                        <a:t> total sin 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400" b="1" baseline="0">
                        <a:latin typeface="Arial" panose="020B0604020202020204" pitchFamily="34" charset="0"/>
                        <a:cs typeface="Arial" panose="020B0604020202020204" pitchFamily="34" charset="0"/>
                      </a:endParaRPr>
                    </a:p>
                  </a:txBody>
                  <a:tcPr/>
                </a:tc>
                <a:tc hMerge="1">
                  <a:txBody>
                    <a:bodyPr/>
                    <a:lstStyle/>
                    <a:p>
                      <a:endParaRPr lang="es-CO"/>
                    </a:p>
                  </a:txBody>
                  <a:tcPr/>
                </a:tc>
                <a:extLst>
                  <a:ext uri="{0D108BD9-81ED-4DB2-BD59-A6C34878D82A}">
                    <a16:rowId xmlns:a16="http://schemas.microsoft.com/office/drawing/2014/main" val="4097623392"/>
                  </a:ext>
                </a:extLst>
              </a:tr>
            </a:tbl>
          </a:graphicData>
        </a:graphic>
      </p:graphicFrame>
    </p:spTree>
    <p:extLst>
      <p:ext uri="{BB962C8B-B14F-4D97-AF65-F5344CB8AC3E}">
        <p14:creationId xmlns:p14="http://schemas.microsoft.com/office/powerpoint/2010/main" val="35548423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272253937"/>
              </p:ext>
            </p:extLst>
          </p:nvPr>
        </p:nvGraphicFramePr>
        <p:xfrm>
          <a:off x="3855905" y="2655063"/>
          <a:ext cx="5953316" cy="1399202"/>
        </p:xfrm>
        <a:graphic>
          <a:graphicData uri="http://schemas.openxmlformats.org/drawingml/2006/table">
            <a:tbl>
              <a:tblPr firstRow="1" firstCol="1" bandRow="1">
                <a:tableStyleId>{5940675A-B579-460E-94D1-54222C63F5DA}</a:tableStyleId>
              </a:tblPr>
              <a:tblGrid>
                <a:gridCol w="5953316">
                  <a:extLst>
                    <a:ext uri="{9D8B030D-6E8A-4147-A177-3AD203B41FA5}">
                      <a16:colId xmlns:a16="http://schemas.microsoft.com/office/drawing/2014/main" val="2944731505"/>
                    </a:ext>
                  </a:extLst>
                </a:gridCol>
              </a:tblGrid>
              <a:tr h="416784">
                <a:tc>
                  <a:txBody>
                    <a:bodyPr/>
                    <a:lstStyle/>
                    <a:p>
                      <a:pPr algn="ctr">
                        <a:spcBef>
                          <a:spcPts val="300"/>
                        </a:spcBef>
                        <a:spcAft>
                          <a:spcPts val="300"/>
                        </a:spcAft>
                      </a:pPr>
                      <a:r>
                        <a:rPr lang="es-CO" sz="1400">
                          <a:effectLst/>
                          <a:latin typeface="Arial" panose="020B0604020202020204" pitchFamily="34" charset="0"/>
                          <a:cs typeface="Arial" panose="020B0604020202020204" pitchFamily="34" charset="0"/>
                        </a:rPr>
                        <a:t>IMPACTOS A MANEJAR/GESTIONAR</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61BB56"/>
                    </a:solidFill>
                  </a:tcPr>
                </a:tc>
                <a:extLst>
                  <a:ext uri="{0D108BD9-81ED-4DB2-BD59-A6C34878D82A}">
                    <a16:rowId xmlns:a16="http://schemas.microsoft.com/office/drawing/2014/main" val="3866020611"/>
                  </a:ext>
                </a:extLst>
              </a:tr>
              <a:tr h="982418">
                <a:tc>
                  <a:txBody>
                    <a:bodyPr/>
                    <a:lstStyle/>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Conflictos socioambientales (-)</a:t>
                      </a:r>
                    </a:p>
                    <a:p>
                      <a:pPr marL="342900" lvl="0" indent="-342900" algn="just">
                        <a:spcBef>
                          <a:spcPts val="300"/>
                        </a:spcBef>
                        <a:spcAft>
                          <a:spcPts val="300"/>
                        </a:spcAft>
                        <a:buFont typeface="Symbol" panose="05050102010706020507" pitchFamily="18" charset="2"/>
                        <a:buChar char=""/>
                      </a:pPr>
                      <a:r>
                        <a:rPr lang="es-CO" sz="1400">
                          <a:effectLst/>
                          <a:latin typeface="Arial" panose="020B0604020202020204" pitchFamily="34" charset="0"/>
                          <a:cs typeface="Arial" panose="020B0604020202020204" pitchFamily="34" charset="0"/>
                        </a:rPr>
                        <a:t>Cambios en los niveles de gobernabilidad (+)</a:t>
                      </a:r>
                      <a:endParaRPr lang="es-CO"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307042415"/>
                  </a:ext>
                </a:extLst>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787952054"/>
              </p:ext>
            </p:extLst>
          </p:nvPr>
        </p:nvGraphicFramePr>
        <p:xfrm>
          <a:off x="3855905" y="2136903"/>
          <a:ext cx="5953316" cy="518160"/>
        </p:xfrm>
        <a:graphic>
          <a:graphicData uri="http://schemas.openxmlformats.org/drawingml/2006/table">
            <a:tbl>
              <a:tblPr firstRow="1" bandRow="1">
                <a:tableStyleId>{5940675A-B579-460E-94D1-54222C63F5DA}</a:tableStyleId>
              </a:tblPr>
              <a:tblGrid>
                <a:gridCol w="5071974">
                  <a:extLst>
                    <a:ext uri="{9D8B030D-6E8A-4147-A177-3AD203B41FA5}">
                      <a16:colId xmlns:a16="http://schemas.microsoft.com/office/drawing/2014/main" val="4202208563"/>
                    </a:ext>
                  </a:extLst>
                </a:gridCol>
                <a:gridCol w="881342">
                  <a:extLst>
                    <a:ext uri="{9D8B030D-6E8A-4147-A177-3AD203B41FA5}">
                      <a16:colId xmlns:a16="http://schemas.microsoft.com/office/drawing/2014/main" val="3003758590"/>
                    </a:ext>
                  </a:extLst>
                </a:gridCol>
              </a:tblGrid>
              <a:tr h="370840">
                <a:tc>
                  <a:txBody>
                    <a:bodyPr/>
                    <a:lstStyle/>
                    <a:p>
                      <a:pPr algn="ctr"/>
                      <a:r>
                        <a:rPr lang="es-ES" sz="1400">
                          <a:latin typeface="Arial" panose="020B0604020202020204" pitchFamily="34" charset="0"/>
                          <a:cs typeface="Arial" panose="020B0604020202020204" pitchFamily="34" charset="0"/>
                        </a:rPr>
                        <a:t>Programa de fortalecimiento técnico del circuito de educación ambiental del área de influencia</a:t>
                      </a:r>
                      <a:endParaRPr lang="es-CO" sz="1400">
                        <a:latin typeface="Arial" panose="020B0604020202020204" pitchFamily="34" charset="0"/>
                        <a:cs typeface="Arial" panose="020B0604020202020204" pitchFamily="34" charset="0"/>
                      </a:endParaRPr>
                    </a:p>
                  </a:txBody>
                  <a:tcPr/>
                </a:tc>
                <a:tc>
                  <a:txBody>
                    <a:bodyPr/>
                    <a:lstStyle/>
                    <a:p>
                      <a:r>
                        <a:rPr lang="es-CO" sz="1400">
                          <a:latin typeface="Arial" panose="020B0604020202020204" pitchFamily="34" charset="0"/>
                          <a:cs typeface="Arial" panose="020B0604020202020204" pitchFamily="34" charset="0"/>
                        </a:rPr>
                        <a:t>PMA-MS 02</a:t>
                      </a:r>
                    </a:p>
                  </a:txBody>
                  <a:tcPr/>
                </a:tc>
                <a:extLst>
                  <a:ext uri="{0D108BD9-81ED-4DB2-BD59-A6C34878D82A}">
                    <a16:rowId xmlns:a16="http://schemas.microsoft.com/office/drawing/2014/main" val="1523494275"/>
                  </a:ext>
                </a:extLst>
              </a:tr>
            </a:tbl>
          </a:graphicData>
        </a:graphic>
      </p:graphicFrame>
    </p:spTree>
    <p:extLst>
      <p:ext uri="{BB962C8B-B14F-4D97-AF65-F5344CB8AC3E}">
        <p14:creationId xmlns:p14="http://schemas.microsoft.com/office/powerpoint/2010/main" val="76201116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933</TotalTime>
  <Words>8478</Words>
  <Application>Microsoft Office PowerPoint</Application>
  <PresentationFormat>Panorámica</PresentationFormat>
  <Paragraphs>843</Paragraphs>
  <Slides>128</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128</vt:i4>
      </vt:variant>
    </vt:vector>
  </HeadingPairs>
  <TitlesOfParts>
    <vt:vector size="134" baseType="lpstr">
      <vt:lpstr>Arial</vt:lpstr>
      <vt:lpstr>Arial Negrita</vt:lpstr>
      <vt:lpstr>Calibri</vt:lpstr>
      <vt:lpstr>Calibri Light</vt:lpstr>
      <vt:lpstr>Symbol</vt:lpstr>
      <vt:lpstr>Tema de Office</vt:lpstr>
      <vt:lpstr>Presentación de PowerPoint</vt:lpstr>
      <vt:lpstr>Presentación de PowerPoint</vt:lpstr>
      <vt:lpstr>1. LOCALIZACIÓN PROYECTO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IMPACTOS  MEDIO ABIÓTICO</vt:lpstr>
      <vt:lpstr>Presentación de PowerPoint</vt:lpstr>
      <vt:lpstr>Presentación de PowerPoint</vt:lpstr>
      <vt:lpstr>Presentación de PowerPoint</vt:lpstr>
      <vt:lpstr>PROGRAMAS DE MANEJO AMBIENTAL MEDIO ABIÓTICO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IMPACTOS  MEDIO BIÓTICO</vt:lpstr>
      <vt:lpstr>Presentación de PowerPoint</vt:lpstr>
      <vt:lpstr>Presentación de PowerPoint</vt:lpstr>
      <vt:lpstr>PROGRAMAS DE MANEJO AMBIENTAL MEDIO BIÓTICO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IMPACTOS MEDIO SOCIOECONÓMICO</vt:lpstr>
      <vt:lpstr>Presentación de PowerPoint</vt:lpstr>
      <vt:lpstr>Presentación de PowerPoint</vt:lpstr>
      <vt:lpstr>Presentación de PowerPoint</vt:lpstr>
      <vt:lpstr>PROGRAMAS DE MANEJO AMBIENTAL MEDIO SOCIOECONÓMICO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6. ELEMENTOS PARA HACER VEEDURÍA AL MANEJO DE LOS IMPACTOS OCASIONADOS POR EL PROYECTO </vt:lpstr>
      <vt:lpstr>Presentación de PowerPoint</vt:lpstr>
      <vt:lpstr>Presentación de PowerPoint</vt:lpstr>
      <vt:lpstr>Aportes al Municipio</vt:lpstr>
      <vt:lpstr>COMPENSACIÓN IMPUESTO PREDIAL</vt:lpstr>
      <vt:lpstr>FONDOS DE INVERSIÓN</vt:lpstr>
      <vt:lpstr>IMPUESTO DE INDUSTRIA Y COMERCIO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Impactos sin proyecto</dc:title>
  <dc:creator>Laura Tejada</dc:creator>
  <cp:lastModifiedBy>Jorge Cuartas</cp:lastModifiedBy>
  <cp:revision>88</cp:revision>
  <dcterms:created xsi:type="dcterms:W3CDTF">2022-03-22T14:18:01Z</dcterms:created>
  <dcterms:modified xsi:type="dcterms:W3CDTF">2022-04-09T14:03:23Z</dcterms:modified>
</cp:coreProperties>
</file>